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8"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3310" autoAdjust="0"/>
  </p:normalViewPr>
  <p:slideViewPr>
    <p:cSldViewPr>
      <p:cViewPr varScale="1">
        <p:scale>
          <a:sx n="108" d="100"/>
          <a:sy n="108" d="100"/>
        </p:scale>
        <p:origin x="-169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282651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231378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199028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35901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16721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B144099-8314-4B1E-946A-CE2F2F4AF264}" type="datetimeFigureOut">
              <a:rPr lang="ru-RU" smtClean="0"/>
              <a:t>04.11.2015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51708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B144099-8314-4B1E-946A-CE2F2F4AF264}" type="datetimeFigureOut">
              <a:rPr lang="ru-RU" smtClean="0"/>
              <a:t>04.11.2015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186339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B144099-8314-4B1E-946A-CE2F2F4AF264}" type="datetimeFigureOut">
              <a:rPr lang="ru-RU" smtClean="0"/>
              <a:t>04.11.2015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3298143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B144099-8314-4B1E-946A-CE2F2F4AF264}" type="datetimeFigureOut">
              <a:rPr lang="ru-RU" smtClean="0"/>
              <a:t>04.11.2015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357119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B144099-8314-4B1E-946A-CE2F2F4AF264}" type="datetimeFigureOut">
              <a:rPr lang="ru-RU" smtClean="0"/>
              <a:t>04.11.2015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3220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B144099-8314-4B1E-946A-CE2F2F4AF264}" type="datetimeFigureOut">
              <a:rPr lang="ru-RU" smtClean="0"/>
              <a:t>04.11.2015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35CD3E-251E-4908-99CB-200ADD927EF2}" type="slidenum">
              <a:rPr lang="ru-RU" smtClean="0"/>
              <a:t>‹#›</a:t>
            </a:fld>
            <a:endParaRPr lang="ru-RU"/>
          </a:p>
        </p:txBody>
      </p:sp>
    </p:spTree>
    <p:extLst>
      <p:ext uri="{BB962C8B-B14F-4D97-AF65-F5344CB8AC3E}">
        <p14:creationId xmlns:p14="http://schemas.microsoft.com/office/powerpoint/2010/main" val="189816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44099-8314-4B1E-946A-CE2F2F4AF264}" type="datetimeFigureOut">
              <a:rPr lang="ru-RU" smtClean="0"/>
              <a:t>04.11.2015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5CD3E-251E-4908-99CB-200ADD927EF2}" type="slidenum">
              <a:rPr lang="ru-RU" smtClean="0"/>
              <a:t>‹#›</a:t>
            </a:fld>
            <a:endParaRPr lang="ru-RU"/>
          </a:p>
        </p:txBody>
      </p:sp>
    </p:spTree>
    <p:extLst>
      <p:ext uri="{BB962C8B-B14F-4D97-AF65-F5344CB8AC3E}">
        <p14:creationId xmlns:p14="http://schemas.microsoft.com/office/powerpoint/2010/main" val="201692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kommersant.ru/doc/2846451"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irk.ru/news/20151030/trash/"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www.fondgkh.ru/news/191564.html"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mailto:astafievsa@mail.r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rightnessContrast bright="1000" contrast="-26000"/>
                    </a14:imgEffect>
                  </a14:imgLayer>
                </a14:imgProps>
              </a:ex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3" name="Подзаголовок 2"/>
          <p:cNvSpPr>
            <a:spLocks noGrp="1"/>
          </p:cNvSpPr>
          <p:nvPr>
            <p:ph type="subTitle" idx="1"/>
          </p:nvPr>
        </p:nvSpPr>
        <p:spPr>
          <a:xfrm>
            <a:off x="2724681" y="5063898"/>
            <a:ext cx="6400800" cy="1752600"/>
          </a:xfrm>
          <a:solidFill>
            <a:schemeClr val="tx2">
              <a:lumMod val="40000"/>
              <a:lumOff val="60000"/>
            </a:schemeClr>
          </a:solidFill>
        </p:spPr>
        <p:txBody>
          <a:bodyPr>
            <a:normAutofit fontScale="85000" lnSpcReduction="10000"/>
          </a:bodyPr>
          <a:lstStyle/>
          <a:p>
            <a:pPr algn="r"/>
            <a:r>
              <a:rPr lang="ru-RU" dirty="0" smtClean="0">
                <a:solidFill>
                  <a:schemeClr val="tx1"/>
                </a:solidFill>
              </a:rPr>
              <a:t>Астафьев Сергей Александрович,</a:t>
            </a:r>
          </a:p>
          <a:p>
            <a:pPr algn="r"/>
            <a:r>
              <a:rPr lang="ru-RU" dirty="0" smtClean="0">
                <a:solidFill>
                  <a:schemeClr val="tx1"/>
                </a:solidFill>
              </a:rPr>
              <a:t>К.э.н., доцент, заведующий кафедрой Экономики и управления инвестициями и недвижимостью БГУЭП</a:t>
            </a:r>
            <a:endParaRPr lang="ru-RU" dirty="0">
              <a:solidFill>
                <a:schemeClr val="tx1"/>
              </a:solidFill>
            </a:endParaRPr>
          </a:p>
        </p:txBody>
      </p:sp>
      <p:sp>
        <p:nvSpPr>
          <p:cNvPr id="5" name="Заголовок 4"/>
          <p:cNvSpPr>
            <a:spLocks noGrp="1"/>
          </p:cNvSpPr>
          <p:nvPr>
            <p:ph type="ctrTitle"/>
          </p:nvPr>
        </p:nvSpPr>
        <p:spPr>
          <a:xfrm>
            <a:off x="685800" y="0"/>
            <a:ext cx="7772400" cy="1800199"/>
          </a:xfrm>
          <a:solidFill>
            <a:schemeClr val="tx2">
              <a:lumMod val="40000"/>
              <a:lumOff val="60000"/>
            </a:schemeClr>
          </a:solidFill>
        </p:spPr>
        <p:txBody>
          <a:bodyPr>
            <a:normAutofit/>
          </a:bodyPr>
          <a:lstStyle/>
          <a:p>
            <a:r>
              <a:rPr lang="ru-RU" sz="3600" dirty="0" smtClean="0">
                <a:solidFill>
                  <a:schemeClr val="tx1"/>
                </a:solidFill>
              </a:rPr>
              <a:t>СТРАТЕГИЯ РАЗВИТИЯ РЫНКА НЕДВИЖИМОСТИ: ОБРАЗОВАТЕЛЬНЫЙ АСПЕКТ</a:t>
            </a:r>
            <a:endParaRPr lang="ru-RU" sz="3600" dirty="0"/>
          </a:p>
        </p:txBody>
      </p:sp>
    </p:spTree>
    <p:extLst>
      <p:ext uri="{BB962C8B-B14F-4D97-AF65-F5344CB8AC3E}">
        <p14:creationId xmlns:p14="http://schemas.microsoft.com/office/powerpoint/2010/main" val="283610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851" r="27407"/>
          <a:stretch/>
        </p:blipFill>
        <p:spPr bwMode="auto">
          <a:xfrm>
            <a:off x="1763688" y="1124744"/>
            <a:ext cx="4896544" cy="589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084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81" r="37982"/>
          <a:stretch/>
        </p:blipFill>
        <p:spPr bwMode="auto">
          <a:xfrm>
            <a:off x="1821558" y="1124744"/>
            <a:ext cx="5378383"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95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4" r="18247"/>
          <a:stretch/>
        </p:blipFill>
        <p:spPr bwMode="auto">
          <a:xfrm>
            <a:off x="827584" y="1181833"/>
            <a:ext cx="7344816" cy="597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223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98" r="27202"/>
          <a:stretch/>
        </p:blipFill>
        <p:spPr bwMode="auto">
          <a:xfrm>
            <a:off x="698526" y="1052736"/>
            <a:ext cx="6916996"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932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39" r="13679"/>
          <a:stretch/>
        </p:blipFill>
        <p:spPr bwMode="auto">
          <a:xfrm>
            <a:off x="971600" y="1134534"/>
            <a:ext cx="7344816" cy="607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666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1728192"/>
          </a:xfrm>
          <a:solidFill>
            <a:schemeClr val="tx2">
              <a:lumMod val="40000"/>
              <a:lumOff val="60000"/>
            </a:schemeClr>
          </a:solidFill>
        </p:spPr>
        <p:txBody>
          <a:bodyPr>
            <a:normAutofit fontScale="90000"/>
          </a:bodyPr>
          <a:lstStyle/>
          <a:p>
            <a:r>
              <a:rPr lang="ru-RU" b="1" dirty="0" smtClean="0"/>
              <a:t>Анализ </a:t>
            </a:r>
            <a:r>
              <a:rPr lang="ru-RU" b="1" dirty="0" smtClean="0"/>
              <a:t>материалов </a:t>
            </a:r>
            <a:r>
              <a:rPr lang="ru-RU" b="1" dirty="0" smtClean="0"/>
              <a:t>круглого стола по градостроительным конфликтам</a:t>
            </a:r>
            <a:endParaRPr lang="ru-RU" b="1" dirty="0"/>
          </a:p>
        </p:txBody>
      </p:sp>
      <p:sp>
        <p:nvSpPr>
          <p:cNvPr id="2" name="Прямоугольник 1"/>
          <p:cNvSpPr/>
          <p:nvPr/>
        </p:nvSpPr>
        <p:spPr>
          <a:xfrm>
            <a:off x="611560" y="2492896"/>
            <a:ext cx="7992888" cy="3046988"/>
          </a:xfrm>
          <a:prstGeom prst="rect">
            <a:avLst/>
          </a:prstGeom>
        </p:spPr>
        <p:txBody>
          <a:bodyPr wrap="square">
            <a:spAutoFit/>
          </a:bodyPr>
          <a:lstStyle/>
          <a:p>
            <a:r>
              <a:rPr lang="ru-RU" sz="2400" b="1" dirty="0" smtClean="0"/>
              <a:t>В рамках круглого стола по градостроительным конфликтам Алексей </a:t>
            </a:r>
            <a:r>
              <a:rPr lang="ru-RU" sz="2400" b="1" dirty="0"/>
              <a:t>Новиков</a:t>
            </a:r>
            <a:r>
              <a:rPr lang="ru-RU" sz="2400" dirty="0"/>
              <a:t>, декан Высшей школы </a:t>
            </a:r>
            <a:r>
              <a:rPr lang="ru-RU" sz="2400" dirty="0" err="1"/>
              <a:t>урбанистики</a:t>
            </a:r>
            <a:r>
              <a:rPr lang="ru-RU" sz="2400" dirty="0"/>
              <a:t> </a:t>
            </a:r>
            <a:r>
              <a:rPr lang="ru-RU" sz="2400" dirty="0" smtClean="0"/>
              <a:t>им</a:t>
            </a:r>
            <a:r>
              <a:rPr lang="ru-RU" sz="2400" dirty="0"/>
              <a:t>. </a:t>
            </a:r>
            <a:r>
              <a:rPr lang="ru-RU" sz="2400" dirty="0" err="1" smtClean="0"/>
              <a:t>А.А.Высоковского</a:t>
            </a:r>
            <a:r>
              <a:rPr lang="ru-RU" sz="2400" dirty="0" smtClean="0"/>
              <a:t>  ВШЭ предложил научному и практическому сообществу новый термин - </a:t>
            </a:r>
            <a:r>
              <a:rPr lang="ru-RU" sz="2400" b="1" dirty="0" err="1"/>
              <a:t>адвокативное</a:t>
            </a:r>
            <a:r>
              <a:rPr lang="ru-RU" sz="2400" b="1" dirty="0"/>
              <a:t> планирование </a:t>
            </a:r>
            <a:r>
              <a:rPr lang="ru-RU" sz="2400" dirty="0"/>
              <a:t>— это по сути профессиональное посредничество между различными группами интересов и профессионалами-планировщиками, которые представляют город.</a:t>
            </a:r>
          </a:p>
        </p:txBody>
      </p:sp>
    </p:spTree>
    <p:extLst>
      <p:ext uri="{BB962C8B-B14F-4D97-AF65-F5344CB8AC3E}">
        <p14:creationId xmlns:p14="http://schemas.microsoft.com/office/powerpoint/2010/main" val="1660922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909310"/>
          </a:xfrm>
          <a:prstGeom prst="rect">
            <a:avLst/>
          </a:prstGeom>
        </p:spPr>
        <p:txBody>
          <a:bodyPr wrap="square">
            <a:spAutoFit/>
          </a:bodyPr>
          <a:lstStyle/>
          <a:p>
            <a:r>
              <a:rPr lang="ru-RU" sz="2100" dirty="0" smtClean="0"/>
              <a:t>«Есть </a:t>
            </a:r>
            <a:r>
              <a:rPr lang="ru-RU" sz="2100" dirty="0"/>
              <a:t>много примеров </a:t>
            </a:r>
            <a:r>
              <a:rPr lang="ru-RU" sz="2100" dirty="0" err="1"/>
              <a:t>адвокативного</a:t>
            </a:r>
            <a:r>
              <a:rPr lang="ru-RU" sz="2100" dirty="0"/>
              <a:t> планирования, но хороших примеров, к сожалению, мало. </a:t>
            </a:r>
            <a:r>
              <a:rPr lang="ru-RU" sz="2100" dirty="0" smtClean="0"/>
              <a:t> В частности это </a:t>
            </a:r>
            <a:r>
              <a:rPr lang="ru-RU" sz="2100" dirty="0"/>
              <a:t>знаменитая </a:t>
            </a:r>
            <a:r>
              <a:rPr lang="ru-RU" sz="2100" dirty="0" err="1"/>
              <a:t>Cooper</a:t>
            </a:r>
            <a:r>
              <a:rPr lang="ru-RU" sz="2100" dirty="0"/>
              <a:t> </a:t>
            </a:r>
            <a:r>
              <a:rPr lang="ru-RU" sz="2100" dirty="0" err="1"/>
              <a:t>Square</a:t>
            </a:r>
            <a:r>
              <a:rPr lang="ru-RU" sz="2100" dirty="0"/>
              <a:t> в Нью-Йорке. В 1959 году знаменитый Роберт </a:t>
            </a:r>
            <a:r>
              <a:rPr lang="ru-RU" sz="2100" dirty="0" err="1"/>
              <a:t>Мозеc</a:t>
            </a:r>
            <a:r>
              <a:rPr lang="ru-RU" sz="2100" dirty="0"/>
              <a:t> — это человек, который создал всю систему транспортных магистралей, парков в Нью-Йорке. Человек, который занимался инфраструктурой и был королем этого бизнеса — предложил проект на </a:t>
            </a:r>
            <a:r>
              <a:rPr lang="ru-RU" sz="2100" dirty="0" smtClean="0"/>
              <a:t>Манхеттене, </a:t>
            </a:r>
            <a:r>
              <a:rPr lang="ru-RU" sz="2100" dirty="0"/>
              <a:t>который подразумевал снос огромного количества существующих жилых зданий и строительства новых. И Френсис Голдин, городская активистка, пыталась бороться с планами </a:t>
            </a:r>
            <a:r>
              <a:rPr lang="ru-RU" sz="2100" dirty="0" err="1"/>
              <a:t>Мозеса</a:t>
            </a:r>
            <a:r>
              <a:rPr lang="ru-RU" sz="2100" dirty="0"/>
              <a:t>. Но в тот момент, когда это коснулось непосредственно её района, она создала группу, которая начала противостоять ему с помощью профессиональных планировщиков. По сути дела они подготовили альтернативный план. Этот план победил, план постепенного сноса домов и постепенного строительства домов на их месте. Проект стартовал в 1961 году и был завершен полностью в 2011 году. 50 лет — абсолютно нормальный период для города, но для человеческой жизни – это очень много. За 50 лет этот план был реализован, и это один из героических примеров такого рода </a:t>
            </a:r>
            <a:r>
              <a:rPr lang="ru-RU" sz="2100" dirty="0" smtClean="0"/>
              <a:t>подходов».</a:t>
            </a:r>
            <a:endParaRPr lang="ru-RU" sz="2100" dirty="0"/>
          </a:p>
        </p:txBody>
      </p:sp>
      <p:sp>
        <p:nvSpPr>
          <p:cNvPr id="4" name="TextBox 3"/>
          <p:cNvSpPr txBox="1"/>
          <p:nvPr/>
        </p:nvSpPr>
        <p:spPr>
          <a:xfrm>
            <a:off x="1052845" y="6414989"/>
            <a:ext cx="6691897" cy="369332"/>
          </a:xfrm>
          <a:prstGeom prst="rect">
            <a:avLst/>
          </a:prstGeom>
          <a:noFill/>
        </p:spPr>
        <p:txBody>
          <a:bodyPr wrap="none" rtlCol="0">
            <a:spAutoFit/>
          </a:bodyPr>
          <a:lstStyle/>
          <a:p>
            <a:r>
              <a:rPr lang="ru-RU" b="1" dirty="0" smtClean="0">
                <a:solidFill>
                  <a:srgbClr val="FF0000"/>
                </a:solidFill>
              </a:rPr>
              <a:t>1. ПРОБЛЕМА СОГЛАСОВАНИЯ ГРАДОСТРОИТЕЛЬНЫХ РЕШЕНИЙ!</a:t>
            </a:r>
            <a:endParaRPr lang="ru-RU" b="1" dirty="0">
              <a:solidFill>
                <a:srgbClr val="FF0000"/>
              </a:solidFill>
            </a:endParaRPr>
          </a:p>
        </p:txBody>
      </p:sp>
    </p:spTree>
    <p:extLst>
      <p:ext uri="{BB962C8B-B14F-4D97-AF65-F5344CB8AC3E}">
        <p14:creationId xmlns:p14="http://schemas.microsoft.com/office/powerpoint/2010/main" val="3340257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909310"/>
          </a:xfrm>
          <a:prstGeom prst="rect">
            <a:avLst/>
          </a:prstGeom>
        </p:spPr>
        <p:txBody>
          <a:bodyPr wrap="square">
            <a:spAutoFit/>
          </a:bodyPr>
          <a:lstStyle/>
          <a:p>
            <a:r>
              <a:rPr lang="ru-RU" sz="2400" b="1" dirty="0" smtClean="0"/>
              <a:t>Русакова</a:t>
            </a:r>
            <a:r>
              <a:rPr lang="ru-RU" sz="2400" dirty="0" smtClean="0"/>
              <a:t> </a:t>
            </a:r>
            <a:r>
              <a:rPr lang="ru-RU" sz="2400" b="1" dirty="0" smtClean="0"/>
              <a:t>Елена</a:t>
            </a:r>
            <a:r>
              <a:rPr lang="ru-RU" sz="2400" dirty="0" smtClean="0"/>
              <a:t> </a:t>
            </a:r>
            <a:r>
              <a:rPr lang="ru-RU" sz="2400" b="1" dirty="0" smtClean="0"/>
              <a:t>Леонидовна.</a:t>
            </a:r>
            <a:r>
              <a:rPr lang="ru-RU" sz="2400" dirty="0" smtClean="0"/>
              <a:t> Депутат Гагаринского района </a:t>
            </a:r>
            <a:r>
              <a:rPr lang="ru-RU" sz="2400" dirty="0" err="1" smtClean="0"/>
              <a:t>г.Москвы</a:t>
            </a:r>
            <a:r>
              <a:rPr lang="ru-RU" sz="2400" dirty="0" smtClean="0"/>
              <a:t>. </a:t>
            </a:r>
            <a:r>
              <a:rPr lang="ru-RU" sz="2200" dirty="0" smtClean="0"/>
              <a:t>«Это </a:t>
            </a:r>
            <a:r>
              <a:rPr lang="ru-RU" sz="2200" dirty="0"/>
              <a:t>инерционная деятельность, когда происходит попытка инвестирования государственного или частного в какие-то крупные проекты, и проблема как раз в том, что там как будто бы нет ситуации создания блага для какой-то группы людей. То есть не получается противостояния разных групп жителей, здесь получается с одной стороны все жители, с другой — условно говоря, застройщик (не будем отличать строителей зданий, дорог или инициаторов создания большого монумента). Итак, с одной стороны жители, которые заявляют о нарушении своих прав, прежде всего, на благоприятную окружающую среду, о разрушении каких-то очень значимых для себя элементов среды, в которой они хотят жить, и вообще говорят, что у нас отнимают что-то важное. Характерный возглас на публичных слушаниях: «Вот у нас отняли пенсии, а теперь вы хотите отнять у нас последнее — воду». Та самая пресловутая уплотнительная застройка воспринимается как лишение последних необходимых жизненных </a:t>
            </a:r>
            <a:r>
              <a:rPr lang="ru-RU" sz="2200" dirty="0" smtClean="0"/>
              <a:t>ресурсов»</a:t>
            </a:r>
            <a:endParaRPr lang="ru-RU" sz="2200" dirty="0"/>
          </a:p>
        </p:txBody>
      </p:sp>
      <p:sp>
        <p:nvSpPr>
          <p:cNvPr id="4" name="TextBox 3"/>
          <p:cNvSpPr txBox="1"/>
          <p:nvPr/>
        </p:nvSpPr>
        <p:spPr>
          <a:xfrm>
            <a:off x="1043608" y="6268452"/>
            <a:ext cx="6691897" cy="369332"/>
          </a:xfrm>
          <a:prstGeom prst="rect">
            <a:avLst/>
          </a:prstGeom>
          <a:noFill/>
        </p:spPr>
        <p:txBody>
          <a:bodyPr wrap="none" rtlCol="0">
            <a:spAutoFit/>
          </a:bodyPr>
          <a:lstStyle/>
          <a:p>
            <a:r>
              <a:rPr lang="ru-RU" b="1" dirty="0" smtClean="0">
                <a:solidFill>
                  <a:srgbClr val="FF0000"/>
                </a:solidFill>
              </a:rPr>
              <a:t>1. ПРОБЛЕМА СОГЛАСОВАНИЯ ГРАДОСТРОИТЕЛЬНЫХ РЕШЕНИЙ!</a:t>
            </a:r>
            <a:endParaRPr lang="ru-RU" b="1" dirty="0">
              <a:solidFill>
                <a:srgbClr val="FF0000"/>
              </a:solidFill>
            </a:endParaRPr>
          </a:p>
        </p:txBody>
      </p:sp>
    </p:spTree>
    <p:extLst>
      <p:ext uri="{BB962C8B-B14F-4D97-AF65-F5344CB8AC3E}">
        <p14:creationId xmlns:p14="http://schemas.microsoft.com/office/powerpoint/2010/main" val="1268362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4524315"/>
          </a:xfrm>
          <a:prstGeom prst="rect">
            <a:avLst/>
          </a:prstGeom>
        </p:spPr>
        <p:txBody>
          <a:bodyPr wrap="square">
            <a:spAutoFit/>
          </a:bodyPr>
          <a:lstStyle/>
          <a:p>
            <a:r>
              <a:rPr lang="ru-RU" sz="2400" b="1" dirty="0" smtClean="0"/>
              <a:t>Русакова</a:t>
            </a:r>
            <a:r>
              <a:rPr lang="ru-RU" sz="2400" dirty="0" smtClean="0"/>
              <a:t> </a:t>
            </a:r>
            <a:r>
              <a:rPr lang="ru-RU" sz="2400" b="1" dirty="0" smtClean="0"/>
              <a:t>Е.</a:t>
            </a:r>
            <a:r>
              <a:rPr lang="ru-RU" sz="2400" dirty="0" smtClean="0"/>
              <a:t> </a:t>
            </a:r>
            <a:r>
              <a:rPr lang="ru-RU" sz="2400" b="1" dirty="0" smtClean="0"/>
              <a:t>Л.</a:t>
            </a:r>
            <a:r>
              <a:rPr lang="ru-RU" sz="2400" dirty="0" smtClean="0"/>
              <a:t> </a:t>
            </a:r>
            <a:r>
              <a:rPr lang="ru-RU" sz="2400" dirty="0" smtClean="0"/>
              <a:t>«И </a:t>
            </a:r>
            <a:r>
              <a:rPr lang="ru-RU" sz="2400" dirty="0"/>
              <a:t>еще это воспринимается как ситуация войны, наступления. Каждый раз нет попыток к диалогу — вот мы вам предлагаем, вот проект, давайте обсудим, может быть, его можно подкорректировать — такие процедуры заложены законом. Но каждый раз мы видим, что мы вместо того, чтобы пройти по этому пути, найти какой-то компромисс, вместо этого, стараются свести процедуры к имитации или же вообще начать работы внезапно, как по законам военного наступления. Оказывается, тайком провели публичные слушания, которые были сфальсифицированы, и для людей полной неожиданностью оказывается, что рядом разворачивается какое-то </a:t>
            </a:r>
            <a:r>
              <a:rPr lang="ru-RU" sz="2400" dirty="0" smtClean="0"/>
              <a:t>строительство».</a:t>
            </a:r>
            <a:endParaRPr lang="ru-RU" sz="2200" dirty="0"/>
          </a:p>
        </p:txBody>
      </p:sp>
      <p:sp>
        <p:nvSpPr>
          <p:cNvPr id="4" name="TextBox 3"/>
          <p:cNvSpPr txBox="1"/>
          <p:nvPr/>
        </p:nvSpPr>
        <p:spPr>
          <a:xfrm>
            <a:off x="1043608" y="6268452"/>
            <a:ext cx="6691897" cy="369332"/>
          </a:xfrm>
          <a:prstGeom prst="rect">
            <a:avLst/>
          </a:prstGeom>
          <a:noFill/>
        </p:spPr>
        <p:txBody>
          <a:bodyPr wrap="none" rtlCol="0">
            <a:spAutoFit/>
          </a:bodyPr>
          <a:lstStyle/>
          <a:p>
            <a:r>
              <a:rPr lang="ru-RU" b="1" dirty="0" smtClean="0">
                <a:solidFill>
                  <a:srgbClr val="FF0000"/>
                </a:solidFill>
              </a:rPr>
              <a:t>1. ПРОБЛЕМА СОГЛАСОВАНИЯ ГРАДОСТРОИТЕЛЬНЫХ РЕШЕНИЙ!</a:t>
            </a:r>
            <a:endParaRPr lang="ru-RU" b="1" dirty="0">
              <a:solidFill>
                <a:srgbClr val="FF0000"/>
              </a:solidFill>
            </a:endParaRPr>
          </a:p>
        </p:txBody>
      </p:sp>
    </p:spTree>
    <p:extLst>
      <p:ext uri="{BB962C8B-B14F-4D97-AF65-F5344CB8AC3E}">
        <p14:creationId xmlns:p14="http://schemas.microsoft.com/office/powerpoint/2010/main" val="4221763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4524315"/>
          </a:xfrm>
          <a:prstGeom prst="rect">
            <a:avLst/>
          </a:prstGeom>
        </p:spPr>
        <p:txBody>
          <a:bodyPr wrap="square">
            <a:spAutoFit/>
          </a:bodyPr>
          <a:lstStyle/>
          <a:p>
            <a:r>
              <a:rPr lang="ru-RU" sz="2400" b="1" dirty="0" smtClean="0"/>
              <a:t>Русакова</a:t>
            </a:r>
            <a:r>
              <a:rPr lang="ru-RU" sz="2400" dirty="0" smtClean="0"/>
              <a:t> </a:t>
            </a:r>
            <a:r>
              <a:rPr lang="ru-RU" sz="2400" b="1" dirty="0" smtClean="0"/>
              <a:t>Е.</a:t>
            </a:r>
            <a:r>
              <a:rPr lang="ru-RU" sz="2400" dirty="0" smtClean="0"/>
              <a:t> </a:t>
            </a:r>
            <a:r>
              <a:rPr lang="ru-RU" sz="2400" b="1" dirty="0" smtClean="0"/>
              <a:t>Л.</a:t>
            </a:r>
            <a:r>
              <a:rPr lang="ru-RU" sz="2400" dirty="0" smtClean="0"/>
              <a:t> </a:t>
            </a:r>
            <a:r>
              <a:rPr lang="ru-RU" sz="2400" dirty="0" smtClean="0"/>
              <a:t>«</a:t>
            </a:r>
            <a:r>
              <a:rPr lang="ru-RU" sz="2400" dirty="0"/>
              <a:t>Если мы рассматриваем эту ситуацию в правовом ключе, есть права, которые адекватно отражены в законах всех уровней — от конституции до элементарных, неотмененных строительных норм, санитарных норм и так далее. Тогда разрешать эти конфликты должны суд, прокуратура и так далее, но эти институты у нас не работают — жители говорят, что обращаться в суд бесполезно, суд в градостроительных вопросах примет сторону застройщика или городской администрации. Прокуратура также не откликается, надзорные органы работают плохо и так далее. И люди вынуждены прибегать к чисто политическим методам по защите своих законных, я подчеркиваю, законных интересов</a:t>
            </a:r>
            <a:r>
              <a:rPr lang="ru-RU" sz="2400" dirty="0" smtClean="0"/>
              <a:t>.»</a:t>
            </a:r>
            <a:endParaRPr lang="ru-RU" sz="2200" dirty="0"/>
          </a:p>
        </p:txBody>
      </p:sp>
      <p:sp>
        <p:nvSpPr>
          <p:cNvPr id="4" name="TextBox 3"/>
          <p:cNvSpPr txBox="1"/>
          <p:nvPr/>
        </p:nvSpPr>
        <p:spPr>
          <a:xfrm>
            <a:off x="1043608" y="6268452"/>
            <a:ext cx="6691897" cy="369332"/>
          </a:xfrm>
          <a:prstGeom prst="rect">
            <a:avLst/>
          </a:prstGeom>
          <a:noFill/>
        </p:spPr>
        <p:txBody>
          <a:bodyPr wrap="none" rtlCol="0">
            <a:spAutoFit/>
          </a:bodyPr>
          <a:lstStyle/>
          <a:p>
            <a:r>
              <a:rPr lang="ru-RU" b="1" dirty="0" smtClean="0">
                <a:solidFill>
                  <a:srgbClr val="FF0000"/>
                </a:solidFill>
              </a:rPr>
              <a:t>1. ПРОБЛЕМА СОГЛАСОВАНИЯ ГРАДОСТРОИТЕЛЬНЫХ РЕШЕНИЙ!</a:t>
            </a:r>
            <a:endParaRPr lang="ru-RU" b="1" dirty="0">
              <a:solidFill>
                <a:srgbClr val="FF0000"/>
              </a:solidFill>
            </a:endParaRPr>
          </a:p>
        </p:txBody>
      </p:sp>
    </p:spTree>
    <p:extLst>
      <p:ext uri="{BB962C8B-B14F-4D97-AF65-F5344CB8AC3E}">
        <p14:creationId xmlns:p14="http://schemas.microsoft.com/office/powerpoint/2010/main" val="1119943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467544" y="1340768"/>
            <a:ext cx="8280920" cy="2160240"/>
          </a:xfrm>
        </p:spPr>
        <p:txBody>
          <a:bodyPr>
            <a:noAutofit/>
          </a:bodyPr>
          <a:lstStyle/>
          <a:p>
            <a:r>
              <a:rPr lang="ru-RU" sz="2800" b="1" dirty="0" smtClean="0">
                <a:solidFill>
                  <a:schemeClr val="tx1"/>
                </a:solidFill>
              </a:rPr>
              <a:t>«Московская </a:t>
            </a:r>
            <a:r>
              <a:rPr lang="ru-RU" sz="2800" b="1" dirty="0">
                <a:solidFill>
                  <a:schemeClr val="tx1"/>
                </a:solidFill>
              </a:rPr>
              <a:t>мэрия готовится снизить ставку для расчета налога по кадастровой стоимости коммерческой недвижимости. По расчетам чиновников, к 2018 году налоговая нагрузка на предпринимателей может сократиться на 25%. Компенсировать эти средства получится за счет увеличения охвата плательщиков: с 2017 года начать рассчитывать налог на основе кадастровой стоимости могут почти для всех объектов коммерческой </a:t>
            </a:r>
            <a:r>
              <a:rPr lang="ru-RU" sz="2800" b="1" dirty="0" smtClean="0">
                <a:solidFill>
                  <a:schemeClr val="tx1"/>
                </a:solidFill>
              </a:rPr>
              <a:t>недвижимости».</a:t>
            </a:r>
            <a:r>
              <a:rPr lang="ru-RU" sz="2800" b="1" dirty="0">
                <a:solidFill>
                  <a:schemeClr val="tx1"/>
                </a:solidFill>
              </a:rPr>
              <a:t/>
            </a:r>
            <a:br>
              <a:rPr lang="ru-RU" sz="2800" b="1" dirty="0">
                <a:solidFill>
                  <a:schemeClr val="tx1"/>
                </a:solidFill>
              </a:rPr>
            </a:br>
            <a:r>
              <a:rPr lang="ru-RU" sz="2800" b="1" dirty="0">
                <a:solidFill>
                  <a:schemeClr val="tx1"/>
                </a:solidFill>
              </a:rPr>
              <a:t>Подробнее</a:t>
            </a:r>
            <a:r>
              <a:rPr lang="ru-RU" sz="2800" b="1" dirty="0" smtClean="0">
                <a:solidFill>
                  <a:schemeClr val="tx1"/>
                </a:solidFill>
              </a:rPr>
              <a:t>: </a:t>
            </a:r>
            <a:r>
              <a:rPr lang="ru-RU" sz="2800" b="1" dirty="0" smtClean="0">
                <a:solidFill>
                  <a:schemeClr val="tx1"/>
                </a:solidFill>
                <a:hlinkClick r:id="rId2"/>
              </a:rPr>
              <a:t>http</a:t>
            </a:r>
            <a:r>
              <a:rPr lang="ru-RU" sz="2800" b="1" dirty="0">
                <a:solidFill>
                  <a:schemeClr val="tx1"/>
                </a:solidFill>
                <a:hlinkClick r:id="rId2"/>
              </a:rPr>
              <a:t>://kommersant.ru/doc/2846451</a:t>
            </a:r>
            <a:endParaRPr lang="ru-RU" sz="2800" dirty="0">
              <a:solidFill>
                <a:schemeClr val="tx1"/>
              </a:solidFill>
            </a:endParaRPr>
          </a:p>
        </p:txBody>
      </p:sp>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Tree>
    <p:extLst>
      <p:ext uri="{BB962C8B-B14F-4D97-AF65-F5344CB8AC3E}">
        <p14:creationId xmlns:p14="http://schemas.microsoft.com/office/powerpoint/2010/main" val="86605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3785652"/>
          </a:xfrm>
          <a:prstGeom prst="rect">
            <a:avLst/>
          </a:prstGeom>
        </p:spPr>
        <p:txBody>
          <a:bodyPr wrap="square">
            <a:spAutoFit/>
          </a:bodyPr>
          <a:lstStyle/>
          <a:p>
            <a:r>
              <a:rPr lang="ru-RU" sz="2400" b="1" dirty="0" smtClean="0"/>
              <a:t>Русакова</a:t>
            </a:r>
            <a:r>
              <a:rPr lang="ru-RU" sz="2400" b="1" dirty="0"/>
              <a:t>:</a:t>
            </a:r>
            <a:r>
              <a:rPr lang="ru-RU" sz="2400" dirty="0"/>
              <a:t> </a:t>
            </a:r>
            <a:r>
              <a:rPr lang="ru-RU" sz="2400" dirty="0" smtClean="0"/>
              <a:t> Жителям </a:t>
            </a:r>
            <a:r>
              <a:rPr lang="ru-RU" sz="2400" dirty="0"/>
              <a:t>не хватает каких-то институций, которые бы могли подтвердить их точку зрения, обосновать ее с точки зрения градостроительства. Жители обращаются в существующие институты, но здесь эти отношения сложные, потому что иной раз это профессиональная деятельность, которая требует ресурсов, финансовых, например. У жителей этого нет. Мы и жители других районов каждый раз старались обращаться к профессионалам, и слава богу, они находят возможность давать бесплатные консультации, высказываться. Это есть, но этого не всегда достаточно.</a:t>
            </a:r>
          </a:p>
        </p:txBody>
      </p:sp>
      <p:sp>
        <p:nvSpPr>
          <p:cNvPr id="4" name="TextBox 3"/>
          <p:cNvSpPr txBox="1"/>
          <p:nvPr/>
        </p:nvSpPr>
        <p:spPr>
          <a:xfrm>
            <a:off x="179512" y="6268452"/>
            <a:ext cx="8712968" cy="646331"/>
          </a:xfrm>
          <a:prstGeom prst="rect">
            <a:avLst/>
          </a:prstGeom>
          <a:noFill/>
        </p:spPr>
        <p:txBody>
          <a:bodyPr wrap="square" rtlCol="0">
            <a:spAutoFit/>
          </a:bodyPr>
          <a:lstStyle/>
          <a:p>
            <a:pPr algn="ctr"/>
            <a:r>
              <a:rPr lang="ru-RU" b="1" dirty="0" smtClean="0">
                <a:solidFill>
                  <a:srgbClr val="FF0000"/>
                </a:solidFill>
              </a:rPr>
              <a:t>2. ПРОБЛЕМА НАЛИЧИЯ АЛЬТЕРНАТИВНЫХ ИНСТИТУТОВ В СФЕРЕ ГРАДОСТРОИТЕЛЬСТВА!</a:t>
            </a:r>
            <a:endParaRPr lang="ru-RU" b="1" dirty="0">
              <a:solidFill>
                <a:srgbClr val="FF0000"/>
              </a:solidFill>
            </a:endParaRPr>
          </a:p>
        </p:txBody>
      </p:sp>
    </p:spTree>
    <p:extLst>
      <p:ext uri="{BB962C8B-B14F-4D97-AF65-F5344CB8AC3E}">
        <p14:creationId xmlns:p14="http://schemas.microsoft.com/office/powerpoint/2010/main" val="3388547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909310"/>
          </a:xfrm>
          <a:prstGeom prst="rect">
            <a:avLst/>
          </a:prstGeom>
        </p:spPr>
        <p:txBody>
          <a:bodyPr wrap="square">
            <a:spAutoFit/>
          </a:bodyPr>
          <a:lstStyle/>
          <a:p>
            <a:r>
              <a:rPr lang="ru-RU" sz="2400" b="1" dirty="0" smtClean="0"/>
              <a:t>Виталий </a:t>
            </a:r>
            <a:r>
              <a:rPr lang="ru-RU" sz="2400" b="1" dirty="0" err="1" smtClean="0"/>
              <a:t>Стадников</a:t>
            </a:r>
            <a:r>
              <a:rPr lang="ru-RU" sz="2400" b="1" dirty="0" smtClean="0"/>
              <a:t>, </a:t>
            </a:r>
            <a:r>
              <a:rPr lang="ru-RU" sz="2400" dirty="0" smtClean="0"/>
              <a:t>заместитель </a:t>
            </a:r>
            <a:r>
              <a:rPr lang="ru-RU" sz="2400" dirty="0"/>
              <a:t>декана Высшей школы </a:t>
            </a:r>
            <a:r>
              <a:rPr lang="ru-RU" sz="2400" dirty="0" err="1" smtClean="0"/>
              <a:t>урбанистики</a:t>
            </a:r>
            <a:r>
              <a:rPr lang="ru-RU" sz="2400" dirty="0" smtClean="0"/>
              <a:t>.</a:t>
            </a:r>
          </a:p>
          <a:p>
            <a:r>
              <a:rPr lang="ru-RU" sz="2200" dirty="0" smtClean="0"/>
              <a:t>«Люди </a:t>
            </a:r>
            <a:r>
              <a:rPr lang="ru-RU" sz="2200" dirty="0"/>
              <a:t>организуются и гражданское общество возникает </a:t>
            </a:r>
            <a:r>
              <a:rPr lang="ru-RU" sz="2200" dirty="0" smtClean="0"/>
              <a:t>там, </a:t>
            </a:r>
            <a:r>
              <a:rPr lang="ru-RU" sz="2200" dirty="0"/>
              <a:t>где образуются имущественные интересы. Гуманитарными интересами, к сожалению, объединять их трудно. Мне очень хотелось, скажем, момент, связанный с регулированием застройки в исторической части отрегулировать, но не получалось, потому что процент </a:t>
            </a:r>
            <a:r>
              <a:rPr lang="ru-RU" sz="2200" dirty="0" err="1"/>
              <a:t>оформленности</a:t>
            </a:r>
            <a:r>
              <a:rPr lang="ru-RU" sz="2200" dirty="0"/>
              <a:t> земли в собственность крайне низок был. Там же, где у людей реальная собственность была — дачи, ИЖС, вся эта история производила реальные действия на правила землепользования, генплан, потому что за свое имущество люди уже опасались. В результате у меня в голове созрела схема, когда для той же исторической части нужно стимулировать создание собственности на землю. Для этого мы в свое время создали общественную организацию «Самара для людей», чтобы помогать жителям этой исторической части оформлять эту самую землю, потому что это единственная защита от строительства там каких-то объектов. </a:t>
            </a:r>
          </a:p>
        </p:txBody>
      </p:sp>
      <p:sp>
        <p:nvSpPr>
          <p:cNvPr id="4" name="TextBox 3"/>
          <p:cNvSpPr txBox="1"/>
          <p:nvPr/>
        </p:nvSpPr>
        <p:spPr>
          <a:xfrm>
            <a:off x="179512" y="6268452"/>
            <a:ext cx="8712968" cy="646331"/>
          </a:xfrm>
          <a:prstGeom prst="rect">
            <a:avLst/>
          </a:prstGeom>
          <a:noFill/>
        </p:spPr>
        <p:txBody>
          <a:bodyPr wrap="square" rtlCol="0">
            <a:spAutoFit/>
          </a:bodyPr>
          <a:lstStyle/>
          <a:p>
            <a:pPr algn="ctr"/>
            <a:r>
              <a:rPr lang="ru-RU" b="1" dirty="0" smtClean="0">
                <a:solidFill>
                  <a:srgbClr val="FF0000"/>
                </a:solidFill>
              </a:rPr>
              <a:t>2. ПРОБЛЕМА НАЛИЧИЯ АЛЬТЕРНАТИВНЫХ ИНСТИТУТОВ В СФЕРЕ ГРАДОСТРОИТЕЛЬСТВА!</a:t>
            </a:r>
            <a:endParaRPr lang="ru-RU" b="1" dirty="0">
              <a:solidFill>
                <a:srgbClr val="FF0000"/>
              </a:solidFill>
            </a:endParaRPr>
          </a:p>
        </p:txBody>
      </p:sp>
    </p:spTree>
    <p:extLst>
      <p:ext uri="{BB962C8B-B14F-4D97-AF65-F5344CB8AC3E}">
        <p14:creationId xmlns:p14="http://schemas.microsoft.com/office/powerpoint/2010/main" val="3725549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3785652"/>
          </a:xfrm>
          <a:prstGeom prst="rect">
            <a:avLst/>
          </a:prstGeom>
        </p:spPr>
        <p:txBody>
          <a:bodyPr wrap="square">
            <a:spAutoFit/>
          </a:bodyPr>
          <a:lstStyle/>
          <a:p>
            <a:r>
              <a:rPr lang="ru-RU" sz="2400" b="1" dirty="0" smtClean="0"/>
              <a:t>Виталий </a:t>
            </a:r>
            <a:r>
              <a:rPr lang="ru-RU" sz="2400" b="1" dirty="0" err="1" smtClean="0"/>
              <a:t>Стадников</a:t>
            </a:r>
            <a:r>
              <a:rPr lang="ru-RU" sz="2400" b="1" dirty="0" smtClean="0"/>
              <a:t>, </a:t>
            </a:r>
            <a:r>
              <a:rPr lang="ru-RU" sz="2400" dirty="0" smtClean="0"/>
              <a:t>То есть, минимизация этих рисков была. По сути созрел механизм создания этих альтернативных программ развития территорий. Сейчас уже организовано, но полулегально ведется разработка мастер-плана по исторической части Самары. В результате удалось войти в группу стратегического планирования, а это уже закон города Самары, принятый до 2025 года, и через эту группу так называемого пространственного развития появился механизм проецирования этих решений, которые разрабатываются альтернативным способом.</a:t>
            </a:r>
            <a:endParaRPr lang="ru-RU" sz="2400" dirty="0"/>
          </a:p>
        </p:txBody>
      </p:sp>
      <p:sp>
        <p:nvSpPr>
          <p:cNvPr id="4" name="TextBox 3"/>
          <p:cNvSpPr txBox="1"/>
          <p:nvPr/>
        </p:nvSpPr>
        <p:spPr>
          <a:xfrm>
            <a:off x="179512" y="6268452"/>
            <a:ext cx="8712968" cy="646331"/>
          </a:xfrm>
          <a:prstGeom prst="rect">
            <a:avLst/>
          </a:prstGeom>
          <a:noFill/>
        </p:spPr>
        <p:txBody>
          <a:bodyPr wrap="square" rtlCol="0">
            <a:spAutoFit/>
          </a:bodyPr>
          <a:lstStyle/>
          <a:p>
            <a:pPr algn="ctr"/>
            <a:r>
              <a:rPr lang="ru-RU" b="1" dirty="0" smtClean="0">
                <a:solidFill>
                  <a:srgbClr val="FF0000"/>
                </a:solidFill>
              </a:rPr>
              <a:t>2. ПРОБЛЕМА НАЛИЧИЯ АЛЬТЕРНАТИВНЫХ ИНСТИТУТОВ В СФЕРЕ ГРАДОСТРОИТЕЛЬСТВА!</a:t>
            </a:r>
            <a:endParaRPr lang="ru-RU" b="1" dirty="0">
              <a:solidFill>
                <a:srgbClr val="FF0000"/>
              </a:solidFill>
            </a:endParaRPr>
          </a:p>
        </p:txBody>
      </p:sp>
    </p:spTree>
    <p:extLst>
      <p:ext uri="{BB962C8B-B14F-4D97-AF65-F5344CB8AC3E}">
        <p14:creationId xmlns:p14="http://schemas.microsoft.com/office/powerpoint/2010/main" val="1448028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632311"/>
          </a:xfrm>
          <a:prstGeom prst="rect">
            <a:avLst/>
          </a:prstGeom>
        </p:spPr>
        <p:txBody>
          <a:bodyPr wrap="square">
            <a:spAutoFit/>
          </a:bodyPr>
          <a:lstStyle/>
          <a:p>
            <a:r>
              <a:rPr lang="ru-RU" sz="2400" b="1" dirty="0" smtClean="0"/>
              <a:t>Александра Селиванова, </a:t>
            </a:r>
            <a:r>
              <a:rPr lang="ru-RU" sz="2400" dirty="0" smtClean="0"/>
              <a:t>руководитель Центра </a:t>
            </a:r>
            <a:r>
              <a:rPr lang="ru-RU" sz="2400" dirty="0"/>
              <a:t>Авангарда Библиотеки просвещения трудящихся</a:t>
            </a:r>
            <a:r>
              <a:rPr lang="ru-RU" sz="2400" dirty="0" smtClean="0"/>
              <a:t>. </a:t>
            </a:r>
          </a:p>
          <a:p>
            <a:r>
              <a:rPr lang="ru-RU" sz="2400" b="1" dirty="0" smtClean="0"/>
              <a:t>«</a:t>
            </a:r>
            <a:r>
              <a:rPr lang="ru-RU" sz="2400" dirty="0" smtClean="0"/>
              <a:t>Мы </a:t>
            </a:r>
            <a:r>
              <a:rPr lang="ru-RU" sz="2400" dirty="0"/>
              <a:t>столкнулись с тем, что никому не нужно объяснять, что это ценный </a:t>
            </a:r>
            <a:r>
              <a:rPr lang="ru-RU" sz="2400" dirty="0" smtClean="0"/>
              <a:t>объект (</a:t>
            </a:r>
            <a:r>
              <a:rPr lang="ru-RU" sz="2400" dirty="0" err="1" smtClean="0"/>
              <a:t>Шуховская</a:t>
            </a:r>
            <a:r>
              <a:rPr lang="ru-RU" sz="2400" dirty="0" smtClean="0"/>
              <a:t> башня) , </a:t>
            </a:r>
            <a:r>
              <a:rPr lang="ru-RU" sz="2400" dirty="0"/>
              <a:t>который не нужно переносить в другое место. Мы как-то посчитали, что важно выявить, есть ли локальное сообщество, которое заинтересовано в том, чтобы отстаивать памятник, и мы пошли немного не тем путем, которым обычно идут НКО и другие </a:t>
            </a:r>
            <a:r>
              <a:rPr lang="ru-RU" sz="2400" dirty="0" err="1"/>
              <a:t>градозащитные</a:t>
            </a:r>
            <a:r>
              <a:rPr lang="ru-RU" sz="2400" dirty="0"/>
              <a:t> организации. Мы решили идти через такой карнавальный способ объяснения того, что этот объект может быть только в этом районе. Кроме того, мы взялись за весь район целиком, пытаясь объяснить, насколько это ценная городская среда, которая вообще не допускает настолько кардинальных изменений и по сути вся она строится вокруг башни. </a:t>
            </a:r>
            <a:endParaRPr lang="ru-RU" sz="2400" dirty="0"/>
          </a:p>
        </p:txBody>
      </p:sp>
      <p:sp>
        <p:nvSpPr>
          <p:cNvPr id="4" name="TextBox 3"/>
          <p:cNvSpPr txBox="1"/>
          <p:nvPr/>
        </p:nvSpPr>
        <p:spPr>
          <a:xfrm>
            <a:off x="179512" y="6268452"/>
            <a:ext cx="8712968" cy="646331"/>
          </a:xfrm>
          <a:prstGeom prst="rect">
            <a:avLst/>
          </a:prstGeom>
          <a:noFill/>
        </p:spPr>
        <p:txBody>
          <a:bodyPr wrap="square" rtlCol="0">
            <a:spAutoFit/>
          </a:bodyPr>
          <a:lstStyle/>
          <a:p>
            <a:pPr algn="ctr"/>
            <a:r>
              <a:rPr lang="ru-RU" b="1" dirty="0" smtClean="0">
                <a:solidFill>
                  <a:srgbClr val="FF0000"/>
                </a:solidFill>
              </a:rPr>
              <a:t>2. ПРОБЛЕМА НАЛИЧИЯ АЛЬТЕРНАТИВНЫХ ИНСТИТУТОВ В СФЕРЕ ГРАДОСТРОИТЕЛЬСТВА!</a:t>
            </a:r>
            <a:endParaRPr lang="ru-RU" b="1" dirty="0">
              <a:solidFill>
                <a:srgbClr val="FF0000"/>
              </a:solidFill>
            </a:endParaRPr>
          </a:p>
        </p:txBody>
      </p:sp>
    </p:spTree>
    <p:extLst>
      <p:ext uri="{BB962C8B-B14F-4D97-AF65-F5344CB8AC3E}">
        <p14:creationId xmlns:p14="http://schemas.microsoft.com/office/powerpoint/2010/main" val="1270697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632311"/>
          </a:xfrm>
          <a:prstGeom prst="rect">
            <a:avLst/>
          </a:prstGeom>
        </p:spPr>
        <p:txBody>
          <a:bodyPr wrap="square">
            <a:spAutoFit/>
          </a:bodyPr>
          <a:lstStyle/>
          <a:p>
            <a:r>
              <a:rPr lang="ru-RU" sz="2400" b="1" dirty="0" smtClean="0"/>
              <a:t>Александра Селиванова. </a:t>
            </a:r>
            <a:r>
              <a:rPr lang="ru-RU" sz="2400" dirty="0" smtClean="0"/>
              <a:t>Поэтому здесь активность, связанная со сбором подписей и манифестаций, сопровождалась еще и активностью историков архитектуры, которые водили бесплатные экскурсии, праздников, которые мы устраивали около башни, печатали в большом количестве плакаты и листовки с привлечением дизайнеров, которые тоже во всё это вовлеклись. То есть это была активная массовая волонтерская деятельность, которая в общем-то увенчалась успехом, потому что башня в итоге остается на месте и сдвинулась ситуация с ее реставрацией. По своему опыту я вижу, что можно что-то сдвинуть, когда есть какое-то предложение, когда мы не просто хотим это сохранить, но и объясняем почему это необходимо сделать и имеем какой-то проект. Поэтому </a:t>
            </a:r>
            <a:r>
              <a:rPr lang="ru-RU" sz="2400" b="1" dirty="0" smtClean="0"/>
              <a:t>привлечение профессионалов </a:t>
            </a:r>
            <a:r>
              <a:rPr lang="ru-RU" sz="2400" dirty="0" smtClean="0"/>
              <a:t>в каждом подобном конфликте важно, как важна и поддержка местного сообщества.</a:t>
            </a:r>
            <a:endParaRPr lang="ru-RU" sz="2400" dirty="0"/>
          </a:p>
        </p:txBody>
      </p:sp>
      <p:sp>
        <p:nvSpPr>
          <p:cNvPr id="4" name="TextBox 3"/>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3. ПРОБЛЕМА НАЛИЧИЯ  ПРОФЕССИОНАЛОВ В СФЕРЕ ГРАДОСТРОИТЕЛЬСТВА!</a:t>
            </a:r>
            <a:endParaRPr lang="ru-RU" b="1" dirty="0">
              <a:solidFill>
                <a:srgbClr val="FF0000"/>
              </a:solidFill>
            </a:endParaRPr>
          </a:p>
        </p:txBody>
      </p:sp>
    </p:spTree>
    <p:extLst>
      <p:ext uri="{BB962C8B-B14F-4D97-AF65-F5344CB8AC3E}">
        <p14:creationId xmlns:p14="http://schemas.microsoft.com/office/powerpoint/2010/main" val="2012875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6001643"/>
          </a:xfrm>
          <a:prstGeom prst="rect">
            <a:avLst/>
          </a:prstGeom>
        </p:spPr>
        <p:txBody>
          <a:bodyPr wrap="square">
            <a:spAutoFit/>
          </a:bodyPr>
          <a:lstStyle/>
          <a:p>
            <a:r>
              <a:rPr lang="ru-RU" sz="2400" b="1" dirty="0"/>
              <a:t>Александр Ложкин, </a:t>
            </a:r>
            <a:r>
              <a:rPr lang="ru-RU" sz="2400" dirty="0" smtClean="0"/>
              <a:t>архитектор</a:t>
            </a:r>
            <a:r>
              <a:rPr lang="ru-RU" sz="2400" dirty="0"/>
              <a:t>, советник мэра </a:t>
            </a:r>
            <a:r>
              <a:rPr lang="ru-RU" sz="2400" dirty="0" err="1" smtClean="0"/>
              <a:t>г.Новосибирска</a:t>
            </a:r>
            <a:r>
              <a:rPr lang="ru-RU" sz="2400" dirty="0" smtClean="0"/>
              <a:t>.</a:t>
            </a:r>
          </a:p>
          <a:p>
            <a:endParaRPr lang="ru-RU" sz="2400" dirty="0" smtClean="0"/>
          </a:p>
          <a:p>
            <a:r>
              <a:rPr lang="ru-RU" sz="2400" dirty="0" smtClean="0"/>
              <a:t>«Смотрите</a:t>
            </a:r>
            <a:r>
              <a:rPr lang="ru-RU" sz="2400" dirty="0"/>
              <a:t>, если говорить о теме градостроительного конфликта, то одна из проблем в том, что эти конфликты выходят на поверхность, как правило, очень поздно. И даже если у власти есть желание урегулировать эту ситуацию, она этого сделать не просто может, потому что все решения уже приняты и какие-то юридические действия произвести уже невозможно. Невозможно отыграть назад земельный участок, невозможно отыграть назад выданное разрешение на строительство. Все это уже сделано, и никаких правовых оснований, чтобы эту ситуацию изменить, нет. Поэтому здесь важно решать проблемы не в тот момент, когда люди ложатся под бульдозер, и даже не за столом чиновника, а на той стадии, когда они закладываются. Здесь, конечно, важна позиция </a:t>
            </a:r>
            <a:r>
              <a:rPr lang="ru-RU" sz="2400" dirty="0" smtClean="0"/>
              <a:t>власти». </a:t>
            </a:r>
            <a:endParaRPr lang="ru-RU" sz="2400" dirty="0"/>
          </a:p>
        </p:txBody>
      </p:sp>
      <p:sp>
        <p:nvSpPr>
          <p:cNvPr id="4" name="TextBox 3"/>
          <p:cNvSpPr txBox="1"/>
          <p:nvPr/>
        </p:nvSpPr>
        <p:spPr>
          <a:xfrm>
            <a:off x="194865" y="6268452"/>
            <a:ext cx="8712968" cy="369332"/>
          </a:xfrm>
          <a:prstGeom prst="rect">
            <a:avLst/>
          </a:prstGeom>
          <a:noFill/>
        </p:spPr>
        <p:txBody>
          <a:bodyPr wrap="square" rtlCol="0">
            <a:spAutoFit/>
          </a:bodyPr>
          <a:lstStyle/>
          <a:p>
            <a:pPr algn="ctr"/>
            <a:r>
              <a:rPr lang="ru-RU" b="1" dirty="0" smtClean="0">
                <a:solidFill>
                  <a:srgbClr val="FF0000"/>
                </a:solidFill>
              </a:rPr>
              <a:t>4. ПРОБЛЕМА СВОЕВРЕМЕННОГО ОБСУЖДЕНИЯ ГЕНПЛАНОВ С НАСЕЛЕНИЕМ!</a:t>
            </a:r>
            <a:endParaRPr lang="ru-RU" b="1" dirty="0">
              <a:solidFill>
                <a:srgbClr val="FF0000"/>
              </a:solidFill>
            </a:endParaRPr>
          </a:p>
        </p:txBody>
      </p:sp>
    </p:spTree>
    <p:extLst>
      <p:ext uri="{BB962C8B-B14F-4D97-AF65-F5344CB8AC3E}">
        <p14:creationId xmlns:p14="http://schemas.microsoft.com/office/powerpoint/2010/main" val="2547400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6370975"/>
          </a:xfrm>
          <a:prstGeom prst="rect">
            <a:avLst/>
          </a:prstGeom>
        </p:spPr>
        <p:txBody>
          <a:bodyPr wrap="square">
            <a:spAutoFit/>
          </a:bodyPr>
          <a:lstStyle/>
          <a:p>
            <a:r>
              <a:rPr lang="ru-RU" sz="2400" b="1" dirty="0"/>
              <a:t>Александр </a:t>
            </a:r>
            <a:r>
              <a:rPr lang="ru-RU" sz="2400" b="1" dirty="0" smtClean="0"/>
              <a:t>Ложкин. </a:t>
            </a:r>
            <a:r>
              <a:rPr lang="ru-RU" sz="2400" dirty="0" smtClean="0"/>
              <a:t>«</a:t>
            </a:r>
            <a:r>
              <a:rPr lang="ru-RU" sz="2400" dirty="0" smtClean="0"/>
              <a:t>Я сейчас в Новосибирске, в городе есть две команды, которые заинтересованы в территории — девелоперы, для которых она является ресурсом, и жители, для которых это среда обитания. Понятен интерес жителей, но у города нет другой «крови» для развития кроме тех денег, которые вкладывают девелоперы. Задача власти — держать этот баланс. Проблема наших городов в том, что чаша бизнеса в последние десятилетия перевешивала».</a:t>
            </a:r>
          </a:p>
          <a:p>
            <a:r>
              <a:rPr lang="ru-RU" sz="2400" dirty="0" smtClean="0"/>
              <a:t>      Каким </a:t>
            </a:r>
            <a:r>
              <a:rPr lang="ru-RU" sz="2400" dirty="0"/>
              <a:t>образом </a:t>
            </a:r>
            <a:r>
              <a:rPr lang="ru-RU" sz="2400" dirty="0" smtClean="0"/>
              <a:t>решать проблемы? </a:t>
            </a:r>
            <a:r>
              <a:rPr lang="ru-RU" sz="2400" dirty="0"/>
              <a:t>Мы видим </a:t>
            </a:r>
            <a:r>
              <a:rPr lang="ru-RU" sz="2400" b="1" dirty="0"/>
              <a:t>три инструмента решения градостроительных конфликтов</a:t>
            </a:r>
            <a:r>
              <a:rPr lang="ru-RU" sz="2400" dirty="0"/>
              <a:t>: </a:t>
            </a:r>
            <a:r>
              <a:rPr lang="ru-RU" sz="2400" b="1" dirty="0"/>
              <a:t>исследования </a:t>
            </a:r>
            <a:r>
              <a:rPr lang="ru-RU" sz="2400" dirty="0"/>
              <a:t>— выявление объективных данных об интересах тех, кто живет на территории. Почему именно этих людей? Никто не является лучшим экспертом по территории, чем люди, которые на ней живут. Другое дело — поскольку они не профессионалы, то и выразить свои интересы они не могут. Поэтому мы должны предложить инструменты выявления этих интересов. </a:t>
            </a:r>
            <a:endParaRPr lang="ru-RU" sz="2400" dirty="0"/>
          </a:p>
        </p:txBody>
      </p:sp>
      <p:sp>
        <p:nvSpPr>
          <p:cNvPr id="4" name="TextBox 3"/>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4. ПРОБЛЕМА СВОЕВРЕМЕННОГО ОБСУЖДЕНИЯ ГЕНПЛАНОВ С НАСЕЛЕНИЕМ!</a:t>
            </a:r>
            <a:endParaRPr lang="ru-RU" b="1" dirty="0">
              <a:solidFill>
                <a:srgbClr val="FF0000"/>
              </a:solidFill>
            </a:endParaRPr>
          </a:p>
        </p:txBody>
      </p:sp>
    </p:spTree>
    <p:extLst>
      <p:ext uri="{BB962C8B-B14F-4D97-AF65-F5344CB8AC3E}">
        <p14:creationId xmlns:p14="http://schemas.microsoft.com/office/powerpoint/2010/main" val="1213122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4524315"/>
          </a:xfrm>
          <a:prstGeom prst="rect">
            <a:avLst/>
          </a:prstGeom>
        </p:spPr>
        <p:txBody>
          <a:bodyPr wrap="square">
            <a:spAutoFit/>
          </a:bodyPr>
          <a:lstStyle/>
          <a:p>
            <a:r>
              <a:rPr lang="ru-RU" sz="2400" b="1" dirty="0"/>
              <a:t>Александр </a:t>
            </a:r>
            <a:r>
              <a:rPr lang="ru-RU" sz="2400" b="1" dirty="0" smtClean="0"/>
              <a:t>Ложкин. «</a:t>
            </a:r>
            <a:r>
              <a:rPr lang="ru-RU" sz="2400" dirty="0" smtClean="0"/>
              <a:t>Часть инструментов понятна, это исследования: социология, всевозможные опросы, </a:t>
            </a:r>
            <a:r>
              <a:rPr lang="ru-RU" sz="2400" dirty="0" err="1" smtClean="0"/>
              <a:t>big</a:t>
            </a:r>
            <a:r>
              <a:rPr lang="ru-RU" sz="2400" dirty="0" smtClean="0"/>
              <a:t> </a:t>
            </a:r>
            <a:r>
              <a:rPr lang="ru-RU" sz="2400" dirty="0" err="1" smtClean="0"/>
              <a:t>data</a:t>
            </a:r>
            <a:r>
              <a:rPr lang="ru-RU" sz="2400" dirty="0" smtClean="0"/>
              <a:t>, выявление культурных кодов, исследование транспортных потоков, то есть, выявление объективных данных об интересах людей. </a:t>
            </a:r>
            <a:r>
              <a:rPr lang="ru-RU" sz="2400" b="1" dirty="0" smtClean="0"/>
              <a:t>Второе важное направление </a:t>
            </a:r>
            <a:r>
              <a:rPr lang="ru-RU" sz="2400" dirty="0" smtClean="0"/>
              <a:t>— информирование людей, которого сегодня не происходит. Люди не получают информацию о планируемом развитии территории, и естественно, они опасаются, что это может затронуть их интересы и ухудшить их жизнь</a:t>
            </a:r>
            <a:r>
              <a:rPr lang="ru-RU" sz="2400" b="1" dirty="0" smtClean="0"/>
              <a:t>. </a:t>
            </a:r>
            <a:r>
              <a:rPr lang="ru-RU" sz="2400" b="1" dirty="0"/>
              <a:t>И третий инструмент </a:t>
            </a:r>
            <a:r>
              <a:rPr lang="ru-RU" sz="2400" dirty="0"/>
              <a:t>— это </a:t>
            </a:r>
            <a:r>
              <a:rPr lang="ru-RU" sz="2400" b="1" dirty="0"/>
              <a:t>соучастие. </a:t>
            </a:r>
            <a:r>
              <a:rPr lang="ru-RU" sz="2400" dirty="0"/>
              <a:t>Первое, что здесь необходимо сделать — это реформировать механизм публичных слушаний и превратить его в инструмент реального выявления интересов граждан.</a:t>
            </a:r>
            <a:endParaRPr lang="ru-RU" sz="2400" dirty="0"/>
          </a:p>
        </p:txBody>
      </p:sp>
      <p:sp>
        <p:nvSpPr>
          <p:cNvPr id="5" name="TextBox 4"/>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4. ПРОБЛЕМА СВОЕВРЕМЕННОГО ОБСУЖДЕНИЯ ГЕНПЛАНОВ С НАСЕЛЕНИЕМ!</a:t>
            </a:r>
            <a:endParaRPr lang="ru-RU" b="1" dirty="0">
              <a:solidFill>
                <a:srgbClr val="FF0000"/>
              </a:solidFill>
            </a:endParaRPr>
          </a:p>
        </p:txBody>
      </p:sp>
    </p:spTree>
    <p:extLst>
      <p:ext uri="{BB962C8B-B14F-4D97-AF65-F5344CB8AC3E}">
        <p14:creationId xmlns:p14="http://schemas.microsoft.com/office/powerpoint/2010/main" val="356858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3785652"/>
          </a:xfrm>
          <a:prstGeom prst="rect">
            <a:avLst/>
          </a:prstGeom>
        </p:spPr>
        <p:txBody>
          <a:bodyPr wrap="square">
            <a:spAutoFit/>
          </a:bodyPr>
          <a:lstStyle/>
          <a:p>
            <a:r>
              <a:rPr lang="ru-RU" sz="2400" b="1" dirty="0"/>
              <a:t>Александр </a:t>
            </a:r>
            <a:r>
              <a:rPr lang="ru-RU" sz="2400" b="1" dirty="0" smtClean="0"/>
              <a:t>Ложкин. </a:t>
            </a:r>
            <a:r>
              <a:rPr lang="ru-RU" sz="2400" dirty="0" smtClean="0"/>
              <a:t>«К </a:t>
            </a:r>
            <a:r>
              <a:rPr lang="ru-RU" sz="2400" dirty="0"/>
              <a:t>сожалению, опыта позитивного </a:t>
            </a:r>
            <a:r>
              <a:rPr lang="ru-RU" sz="2400" dirty="0" err="1" smtClean="0"/>
              <a:t>адвокативного</a:t>
            </a:r>
            <a:r>
              <a:rPr lang="ru-RU" sz="2400" dirty="0" smtClean="0"/>
              <a:t> сегодня </a:t>
            </a:r>
            <a:r>
              <a:rPr lang="ru-RU" sz="2400" dirty="0"/>
              <a:t>я не знаю. В Перми мы его обсуждали, но так и не перешли к нему. В Новосибирске пока еще не подошли к нему. Здесь, видимо, важно </a:t>
            </a:r>
            <a:r>
              <a:rPr lang="ru-RU" sz="2400" b="1" dirty="0"/>
              <a:t>повышать роль территориальных общественных самоуправлений</a:t>
            </a:r>
            <a:r>
              <a:rPr lang="ru-RU" sz="2400" dirty="0"/>
              <a:t>, дать им, во-первых, компетенции, в области управления, во-вторых, компетенции в области планирования, благоустройства, то есть те компетенции, которые необходимы для развития данных территорий. Дать бюджеты в какой-то части. Так что более активно работать именно через систему </a:t>
            </a:r>
            <a:r>
              <a:rPr lang="ru-RU" sz="2400" dirty="0" err="1"/>
              <a:t>ТОСов</a:t>
            </a:r>
            <a:r>
              <a:rPr lang="ru-RU" sz="2400" dirty="0"/>
              <a:t>.</a:t>
            </a:r>
            <a:endParaRPr lang="ru-RU" sz="2400" dirty="0"/>
          </a:p>
        </p:txBody>
      </p:sp>
      <p:sp>
        <p:nvSpPr>
          <p:cNvPr id="5" name="TextBox 4"/>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4. ПРОБЛЕМА СВОЕВРЕМЕННОГО ОБСУЖДЕНИЯ ГЕНПЛАНОВ С НАСЕЛЕНИЕМ!</a:t>
            </a:r>
            <a:endParaRPr lang="ru-RU" b="1" dirty="0">
              <a:solidFill>
                <a:srgbClr val="FF0000"/>
              </a:solidFill>
            </a:endParaRPr>
          </a:p>
        </p:txBody>
      </p:sp>
    </p:spTree>
    <p:extLst>
      <p:ext uri="{BB962C8B-B14F-4D97-AF65-F5344CB8AC3E}">
        <p14:creationId xmlns:p14="http://schemas.microsoft.com/office/powerpoint/2010/main" val="1510232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5601533"/>
          </a:xfrm>
          <a:prstGeom prst="rect">
            <a:avLst/>
          </a:prstGeom>
        </p:spPr>
        <p:txBody>
          <a:bodyPr wrap="square">
            <a:spAutoFit/>
          </a:bodyPr>
          <a:lstStyle/>
          <a:p>
            <a:r>
              <a:rPr lang="ru-RU" sz="2400" b="1" dirty="0" smtClean="0"/>
              <a:t>Григорий </a:t>
            </a:r>
            <a:r>
              <a:rPr lang="ru-RU" sz="2400" b="1" dirty="0" err="1" smtClean="0"/>
              <a:t>Ревзин</a:t>
            </a:r>
            <a:r>
              <a:rPr lang="ru-RU" sz="2400" b="1" dirty="0" smtClean="0"/>
              <a:t>, </a:t>
            </a:r>
            <a:r>
              <a:rPr lang="ru-RU" sz="2400" dirty="0" smtClean="0"/>
              <a:t>профессор </a:t>
            </a:r>
            <a:r>
              <a:rPr lang="ru-RU" sz="2400" dirty="0"/>
              <a:t>Высшей школы </a:t>
            </a:r>
            <a:r>
              <a:rPr lang="ru-RU" sz="2400" dirty="0" err="1"/>
              <a:t>урбанистики</a:t>
            </a:r>
            <a:r>
              <a:rPr lang="ru-RU" sz="2400" dirty="0"/>
              <a:t> и </a:t>
            </a:r>
            <a:r>
              <a:rPr lang="ru-RU" sz="2400" dirty="0" smtClean="0"/>
              <a:t>ведущий специалист </a:t>
            </a:r>
            <a:r>
              <a:rPr lang="ru-RU" sz="2400" dirty="0"/>
              <a:t>КБ «Стрелка</a:t>
            </a:r>
            <a:r>
              <a:rPr lang="ru-RU" sz="2400" dirty="0" smtClean="0"/>
              <a:t>».</a:t>
            </a:r>
          </a:p>
          <a:p>
            <a:endParaRPr lang="ru-RU" sz="2400" dirty="0" smtClean="0"/>
          </a:p>
          <a:p>
            <a:r>
              <a:rPr lang="ru-RU" sz="2200" dirty="0" smtClean="0"/>
              <a:t>«С </a:t>
            </a:r>
            <a:r>
              <a:rPr lang="ru-RU" sz="2200" dirty="0"/>
              <a:t>профессионалами есть главная проблема, заключающаяся в том, что у нас нет института никакого суда. Я считаю, что это самая главная проблема. Градостроительные конфликты вообще не находятся ни в каких судах никакой юрисдикции. </a:t>
            </a:r>
            <a:r>
              <a:rPr lang="ru-RU" sz="2200" dirty="0" smtClean="0"/>
              <a:t>Общественные </a:t>
            </a:r>
            <a:r>
              <a:rPr lang="ru-RU" sz="2200" dirty="0"/>
              <a:t>слушания могут отклонить проект или принять проект, они не могут выдвинуть альтернативный проект и тут же его принять, нет у них таких полномочий. Поэтому реально это не суд. В суд общей юрисдикции с этим тоже никто не </a:t>
            </a:r>
            <a:r>
              <a:rPr lang="ru-RU" sz="2200" dirty="0" smtClean="0"/>
              <a:t>ходит.</a:t>
            </a:r>
          </a:p>
          <a:p>
            <a:r>
              <a:rPr lang="ru-RU" sz="2200" dirty="0" smtClean="0"/>
              <a:t>«Мне </a:t>
            </a:r>
            <a:r>
              <a:rPr lang="ru-RU" sz="2200" dirty="0"/>
              <a:t>кажется, что если бы был суд, то мы бы по крайней мере могли взвесить эти интересы. Я не говорю, что интересы жителей всегда неправильные. Да нет, они могут быть совершенно прекрасными, но как-то мы должны частный интерес сравнивать с другим интересом. Такой институции нет </a:t>
            </a:r>
            <a:r>
              <a:rPr lang="ru-RU" sz="2200" dirty="0" smtClean="0"/>
              <a:t>вообще!</a:t>
            </a:r>
            <a:endParaRPr lang="ru-RU" sz="2200" dirty="0"/>
          </a:p>
        </p:txBody>
      </p:sp>
      <p:sp>
        <p:nvSpPr>
          <p:cNvPr id="4" name="TextBox 3"/>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5. ПРОБЛЕМА ОТСУТСТВИЯ РЕШЕНИЯ ГРАДОСТРОИТЕЛЬНЫХ КОНФЛИКТОВ В СУДАХ!</a:t>
            </a:r>
            <a:endParaRPr lang="ru-RU" b="1" dirty="0">
              <a:solidFill>
                <a:srgbClr val="FF0000"/>
              </a:solidFill>
            </a:endParaRPr>
          </a:p>
        </p:txBody>
      </p:sp>
    </p:spTree>
    <p:extLst>
      <p:ext uri="{BB962C8B-B14F-4D97-AF65-F5344CB8AC3E}">
        <p14:creationId xmlns:p14="http://schemas.microsoft.com/office/powerpoint/2010/main" val="3981778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539552" y="1700808"/>
            <a:ext cx="8280920" cy="2160240"/>
          </a:xfrm>
        </p:spPr>
        <p:txBody>
          <a:bodyPr>
            <a:noAutofit/>
          </a:bodyPr>
          <a:lstStyle/>
          <a:p>
            <a:pPr fontAlgn="base"/>
            <a:r>
              <a:rPr lang="ru-RU" sz="2800" b="1" dirty="0" smtClean="0">
                <a:solidFill>
                  <a:schemeClr val="tx1"/>
                </a:solidFill>
              </a:rPr>
              <a:t>«Мэрия </a:t>
            </a:r>
            <a:r>
              <a:rPr lang="ru-RU" sz="2800" b="1" dirty="0">
                <a:solidFill>
                  <a:schemeClr val="tx1"/>
                </a:solidFill>
              </a:rPr>
              <a:t>Иркутска подала заявку для участия в федеральной целевой программе «Охрана озера Байкал и социально-экономическое развитие Байкальской природной территории на 2012-2020 годы» для получения средств на рекультивацию действующего полигона ТБО и строительство мусоросортировочного комплекса</a:t>
            </a:r>
            <a:r>
              <a:rPr lang="ru-RU" sz="2800" b="1" dirty="0" smtClean="0">
                <a:solidFill>
                  <a:schemeClr val="tx1"/>
                </a:solidFill>
              </a:rPr>
              <a:t>.» Читайте </a:t>
            </a:r>
            <a:r>
              <a:rPr lang="ru-RU" sz="2800" b="1" dirty="0">
                <a:solidFill>
                  <a:schemeClr val="tx1"/>
                </a:solidFill>
              </a:rPr>
              <a:t>далее: </a:t>
            </a:r>
            <a:r>
              <a:rPr lang="ru-RU" sz="2800" b="1" dirty="0">
                <a:solidFill>
                  <a:schemeClr val="tx1"/>
                </a:solidFill>
                <a:hlinkClick r:id="rId2"/>
              </a:rPr>
              <a:t>http://www.irk.ru/news/20151030/trash/</a:t>
            </a:r>
            <a:r>
              <a:rPr lang="ru-RU" sz="2800" b="1" dirty="0">
                <a:solidFill>
                  <a:schemeClr val="tx1"/>
                </a:solidFill>
              </a:rPr>
              <a:t> </a:t>
            </a:r>
          </a:p>
        </p:txBody>
      </p:sp>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Tree>
    <p:extLst>
      <p:ext uri="{BB962C8B-B14F-4D97-AF65-F5344CB8AC3E}">
        <p14:creationId xmlns:p14="http://schemas.microsoft.com/office/powerpoint/2010/main" val="2803881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568952" cy="6001643"/>
          </a:xfrm>
          <a:prstGeom prst="rect">
            <a:avLst/>
          </a:prstGeom>
        </p:spPr>
        <p:txBody>
          <a:bodyPr wrap="square">
            <a:spAutoFit/>
          </a:bodyPr>
          <a:lstStyle/>
          <a:p>
            <a:r>
              <a:rPr lang="ru-RU" sz="2400" b="1" dirty="0" smtClean="0"/>
              <a:t>Григорий </a:t>
            </a:r>
            <a:r>
              <a:rPr lang="ru-RU" sz="2400" b="1" dirty="0" err="1" smtClean="0"/>
              <a:t>Ревзин</a:t>
            </a:r>
            <a:r>
              <a:rPr lang="ru-RU" sz="2400" b="1" dirty="0" smtClean="0"/>
              <a:t>. </a:t>
            </a:r>
            <a:r>
              <a:rPr lang="ru-RU" sz="2400" dirty="0" smtClean="0"/>
              <a:t>«Если </a:t>
            </a:r>
            <a:r>
              <a:rPr lang="ru-RU" sz="2400" dirty="0"/>
              <a:t>бы у нас были ситуации, когда суды какие бы то ни было решения на эту тему принимают, то девелоперы бы сами никогда даже не влезали бы в эту историю, зная, какое количество судов им предстоит по поводу этого самого строительства. Девелоперы очень хорошо умеют считать деньги, и они всегда прочитывают все риски. Если оказывается, что у них впереди есть хоть один суд, то не будут вообще начинать заниматься этим, не просчитав, сколько стоит этот суд. И тогда не нужно этой довольно безумной деятельности, когда ты должен проинформировать пенсионерку какую-нибудь, местных жителей о, например, строительстве коллектора. Им надо сначала объяснить, что это вообще такое, а это очень сложно. Другое дело, если ты знаешь, что она может подать на тебя в суд, и он будет стоить в 100 раз дороже, то ты 10 раз подумаешь, проводить его или нет. Вот всех этих институций </a:t>
            </a:r>
            <a:r>
              <a:rPr lang="ru-RU" sz="2400" dirty="0" smtClean="0"/>
              <a:t>нет».</a:t>
            </a:r>
            <a:endParaRPr lang="ru-RU" sz="2200" dirty="0"/>
          </a:p>
        </p:txBody>
      </p:sp>
      <p:sp>
        <p:nvSpPr>
          <p:cNvPr id="4" name="TextBox 3"/>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5. ПРОБЛЕМА ОТСУТСТВИЯ РЕШЕНИЯ ГРАДОСТРОИТЕЛЬНЫХ КОНФЛИКТОВ В СУДАХ!</a:t>
            </a:r>
            <a:endParaRPr lang="ru-RU" b="1" dirty="0">
              <a:solidFill>
                <a:srgbClr val="FF0000"/>
              </a:solidFill>
            </a:endParaRPr>
          </a:p>
        </p:txBody>
      </p:sp>
    </p:spTree>
    <p:extLst>
      <p:ext uri="{BB962C8B-B14F-4D97-AF65-F5344CB8AC3E}">
        <p14:creationId xmlns:p14="http://schemas.microsoft.com/office/powerpoint/2010/main" val="1554162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6124754"/>
          </a:xfrm>
          <a:prstGeom prst="rect">
            <a:avLst/>
          </a:prstGeom>
        </p:spPr>
        <p:txBody>
          <a:bodyPr wrap="square">
            <a:spAutoFit/>
          </a:bodyPr>
          <a:lstStyle/>
          <a:p>
            <a:r>
              <a:rPr lang="ru-RU" sz="2400" b="1" dirty="0"/>
              <a:t>Александр </a:t>
            </a:r>
            <a:r>
              <a:rPr lang="ru-RU" sz="2400" b="1" dirty="0" smtClean="0"/>
              <a:t>Антонов, </a:t>
            </a:r>
            <a:r>
              <a:rPr lang="ru-RU" sz="2400" dirty="0"/>
              <a:t>главный архитектор проекта Центр пространственной информации «НИИПИ Градостроительства Московской области</a:t>
            </a:r>
            <a:r>
              <a:rPr lang="ru-RU" sz="2400" dirty="0" smtClean="0"/>
              <a:t>».</a:t>
            </a:r>
            <a:endParaRPr lang="ru-RU" sz="2400" b="1" dirty="0" smtClean="0"/>
          </a:p>
          <a:p>
            <a:r>
              <a:rPr lang="ru-RU" sz="2000" dirty="0" smtClean="0"/>
              <a:t>«Несмотря </a:t>
            </a:r>
            <a:r>
              <a:rPr lang="ru-RU" sz="2000" dirty="0"/>
              <a:t>на то, что в градостроительный кодекс за 10 лет было внесено то ли 60, то ли 80 изменений, мы устали считать, система публичных слушаний принципиально не изменилась. Что мы сейчас имеем на публичных слушаниях? Вообще как процесс организован. Во всем нашем градостроительном развитии, в планировании фактически участвует две стороны: власть как заказчик и проектировщик как исполнитель. Происходит конкурс, </a:t>
            </a:r>
            <a:r>
              <a:rPr lang="ru-RU" sz="2000" dirty="0" smtClean="0"/>
              <a:t>разрабатывается </a:t>
            </a:r>
            <a:r>
              <a:rPr lang="ru-RU" sz="2000" dirty="0"/>
              <a:t>задание, чаще тем же проектировщиком, он выигрывает этот конкурс и по заданию власти начинает проектировать, вести какие-то консультации с властью. Я прошу обратить ваше внимание: то, что население не участвует в этом процессе, это все понимают, к этому все привыкли, но девелопер тоже не участвует в этом процессе формально. Юридически девелопер никак не участвует в том, что за него решают, где ему надо будет платить деньги. После этого проект, который уже оплачен, деньги бюджетные на него ушли, выносится готовый на публичные слушания, и вот тут впервые встречаются все заинтересованные стороны. Что происходит? Конечно, происходит </a:t>
            </a:r>
            <a:r>
              <a:rPr lang="ru-RU" sz="2000" dirty="0" smtClean="0"/>
              <a:t>конфликт».</a:t>
            </a:r>
            <a:endParaRPr lang="ru-RU" sz="2000" dirty="0"/>
          </a:p>
        </p:txBody>
      </p:sp>
      <p:sp>
        <p:nvSpPr>
          <p:cNvPr id="4" name="TextBox 3"/>
          <p:cNvSpPr txBox="1"/>
          <p:nvPr/>
        </p:nvSpPr>
        <p:spPr>
          <a:xfrm>
            <a:off x="179512" y="6268452"/>
            <a:ext cx="8712968" cy="369332"/>
          </a:xfrm>
          <a:prstGeom prst="rect">
            <a:avLst/>
          </a:prstGeom>
          <a:noFill/>
        </p:spPr>
        <p:txBody>
          <a:bodyPr wrap="square" rtlCol="0">
            <a:spAutoFit/>
          </a:bodyPr>
          <a:lstStyle/>
          <a:p>
            <a:pPr algn="ctr"/>
            <a:r>
              <a:rPr lang="ru-RU" b="1" dirty="0" smtClean="0">
                <a:solidFill>
                  <a:srgbClr val="FF0000"/>
                </a:solidFill>
              </a:rPr>
              <a:t>6. ПРОБЛЕМА НЕСОВЕРШЕНСТВА ПРАВИЛ ЗЕМЛЕПОЛЬЗОВАНИЯ И ЗАСТРОЙКИ!</a:t>
            </a:r>
            <a:endParaRPr lang="ru-RU" b="1" dirty="0">
              <a:solidFill>
                <a:srgbClr val="FF0000"/>
              </a:solidFill>
            </a:endParaRPr>
          </a:p>
        </p:txBody>
      </p:sp>
    </p:spTree>
    <p:extLst>
      <p:ext uri="{BB962C8B-B14F-4D97-AF65-F5344CB8AC3E}">
        <p14:creationId xmlns:p14="http://schemas.microsoft.com/office/powerpoint/2010/main" val="2302921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6001643"/>
          </a:xfrm>
          <a:prstGeom prst="rect">
            <a:avLst/>
          </a:prstGeom>
        </p:spPr>
        <p:txBody>
          <a:bodyPr wrap="square">
            <a:spAutoFit/>
          </a:bodyPr>
          <a:lstStyle/>
          <a:p>
            <a:r>
              <a:rPr lang="ru-RU" sz="2400" b="1" dirty="0" smtClean="0"/>
              <a:t>Смирнягин </a:t>
            </a:r>
            <a:r>
              <a:rPr lang="ru-RU" sz="2400" b="1" dirty="0" smtClean="0"/>
              <a:t>Леонид Викторович</a:t>
            </a:r>
            <a:r>
              <a:rPr lang="ru-RU" sz="2400" dirty="0" smtClean="0"/>
              <a:t>, профессор </a:t>
            </a:r>
            <a:r>
              <a:rPr lang="ru-RU" sz="2400" dirty="0"/>
              <a:t>Московского университета, географического </a:t>
            </a:r>
            <a:r>
              <a:rPr lang="ru-RU" sz="2400" dirty="0" smtClean="0"/>
              <a:t>факультета.</a:t>
            </a:r>
            <a:endParaRPr lang="ru-RU" sz="2400" b="1" dirty="0" smtClean="0"/>
          </a:p>
          <a:p>
            <a:r>
              <a:rPr lang="ru-RU" sz="2400" dirty="0" smtClean="0"/>
              <a:t>«</a:t>
            </a:r>
            <a:r>
              <a:rPr lang="ru-RU" sz="2400" dirty="0"/>
              <a:t>Как американист, поскольку меня в этом качестве призвали что-то сказать, замечу, что мы последние три года проводим со студентами на практике в Нью-Йорке. Там знакомимся в том числе с опытом американской мэрии. В частности, в Нью-Йорке существует 59 </a:t>
            </a:r>
            <a:r>
              <a:rPr lang="ru-RU" sz="2400" dirty="0" err="1"/>
              <a:t>community</a:t>
            </a:r>
            <a:r>
              <a:rPr lang="ru-RU" sz="2400" dirty="0"/>
              <a:t> </a:t>
            </a:r>
            <a:r>
              <a:rPr lang="ru-RU" sz="2400" dirty="0" err="1"/>
              <a:t>boards</a:t>
            </a:r>
            <a:r>
              <a:rPr lang="ru-RU" sz="2400" dirty="0"/>
              <a:t> так называемых, в одном Манхэттене их 12 штук. Один из </a:t>
            </a:r>
            <a:r>
              <a:rPr lang="ru-RU" sz="2400" dirty="0" smtClean="0"/>
              <a:t>них </a:t>
            </a:r>
            <a:r>
              <a:rPr lang="ru-RU" sz="2400" dirty="0"/>
              <a:t>мы посетили. </a:t>
            </a:r>
            <a:r>
              <a:rPr lang="ru-RU" sz="2400" dirty="0" smtClean="0"/>
              <a:t>Это </a:t>
            </a:r>
            <a:r>
              <a:rPr lang="ru-RU" sz="2400" dirty="0"/>
              <a:t>сугубо общественные организации, до 50 человек местных волонтеров. Как бы мы сказали, городских сумасшедших. Они действительно страшные активисты. Во главе них стоит чиновник мэрии </a:t>
            </a:r>
            <a:r>
              <a:rPr lang="ru-RU" sz="2400" dirty="0" smtClean="0"/>
              <a:t>платный, </a:t>
            </a:r>
            <a:r>
              <a:rPr lang="ru-RU" sz="2400" dirty="0"/>
              <a:t>— у него маленький штат. Задачи этой организации довольно обширные. Они не пишут законов, но они постоянно принимают участие в обсуждениях, причем на равных, с их мнением чрезвычайно активно считаются, прежде всего в землепользовании. </a:t>
            </a:r>
            <a:endParaRPr lang="ru-RU" sz="2400" dirty="0"/>
          </a:p>
        </p:txBody>
      </p:sp>
      <p:sp>
        <p:nvSpPr>
          <p:cNvPr id="6" name="TextBox 5"/>
          <p:cNvSpPr txBox="1"/>
          <p:nvPr/>
        </p:nvSpPr>
        <p:spPr>
          <a:xfrm>
            <a:off x="179512" y="6165304"/>
            <a:ext cx="8712968" cy="646331"/>
          </a:xfrm>
          <a:prstGeom prst="rect">
            <a:avLst/>
          </a:prstGeom>
          <a:noFill/>
        </p:spPr>
        <p:txBody>
          <a:bodyPr wrap="square" rtlCol="0">
            <a:spAutoFit/>
          </a:bodyPr>
          <a:lstStyle/>
          <a:p>
            <a:pPr algn="ctr"/>
            <a:r>
              <a:rPr lang="ru-RU" b="1" dirty="0" smtClean="0">
                <a:solidFill>
                  <a:srgbClr val="FF0000"/>
                </a:solidFill>
              </a:rPr>
              <a:t>7. ПРОБЛЕМА ПРИВЛЕЧЕНИЯ ОБЩЕСТВЕННЫХ ОРГАНИЗАЦИЙ К </a:t>
            </a:r>
            <a:br>
              <a:rPr lang="ru-RU" b="1" dirty="0" smtClean="0">
                <a:solidFill>
                  <a:srgbClr val="FF0000"/>
                </a:solidFill>
              </a:rPr>
            </a:br>
            <a:r>
              <a:rPr lang="ru-RU" b="1" dirty="0" smtClean="0">
                <a:solidFill>
                  <a:srgbClr val="FF0000"/>
                </a:solidFill>
              </a:rPr>
              <a:t>УЛУЧШЕНИЮ ГОРОДСКИХ ПРОСТРАНСТВ!</a:t>
            </a:r>
            <a:endParaRPr lang="ru-RU" b="1" dirty="0">
              <a:solidFill>
                <a:srgbClr val="FF0000"/>
              </a:solidFill>
            </a:endParaRPr>
          </a:p>
        </p:txBody>
      </p:sp>
    </p:spTree>
    <p:extLst>
      <p:ext uri="{BB962C8B-B14F-4D97-AF65-F5344CB8AC3E}">
        <p14:creationId xmlns:p14="http://schemas.microsoft.com/office/powerpoint/2010/main" val="2872094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6001643"/>
          </a:xfrm>
          <a:prstGeom prst="rect">
            <a:avLst/>
          </a:prstGeom>
        </p:spPr>
        <p:txBody>
          <a:bodyPr wrap="square">
            <a:spAutoFit/>
          </a:bodyPr>
          <a:lstStyle/>
          <a:p>
            <a:r>
              <a:rPr lang="ru-RU" sz="2400" b="1" dirty="0" smtClean="0"/>
              <a:t>Смирнягин </a:t>
            </a:r>
            <a:r>
              <a:rPr lang="ru-RU" sz="2400" b="1" dirty="0" smtClean="0"/>
              <a:t>Леонид Викторович</a:t>
            </a:r>
            <a:r>
              <a:rPr lang="ru-RU" sz="2400" dirty="0" smtClean="0"/>
              <a:t>, профессор </a:t>
            </a:r>
            <a:r>
              <a:rPr lang="ru-RU" sz="2400" dirty="0"/>
              <a:t>Московского университета, географического </a:t>
            </a:r>
            <a:r>
              <a:rPr lang="ru-RU" sz="2400" dirty="0" smtClean="0"/>
              <a:t>факультета.</a:t>
            </a:r>
            <a:endParaRPr lang="ru-RU" sz="2400" b="1" dirty="0" smtClean="0"/>
          </a:p>
          <a:p>
            <a:endParaRPr lang="ru-RU" sz="2400" dirty="0" smtClean="0"/>
          </a:p>
          <a:p>
            <a:r>
              <a:rPr lang="ru-RU" sz="2400" dirty="0" smtClean="0"/>
              <a:t>«Они постоянно следят за исполнением городского бюджета в плане, скажем, оказания услуг населению, фиксируют всяческие недостатки, но самая главная их задача — это сбор жалоб и предложений трудящихся, что называется. Я им пытался говорить, что наверняка это имеет непосредственный политический смысл — выпускаете как бы пар, выставляете мэра как отца родного, что он прислушивается к народу. Он не стал отрицать этой стороны дела, в известной мере это так. Но что больше меня поразило — с какой тщательностью и вниманием все эти жалобы собираются. С таким вниманием, что нелепыми становятся попытки выйти с каким-нибудь плакатом на улицу, когда у тебя есть возможность через своих волонтеров пожаловаться, и это немедленно будет </a:t>
            </a:r>
            <a:r>
              <a:rPr lang="ru-RU" sz="2400" dirty="0" err="1" smtClean="0"/>
              <a:t>закартировано</a:t>
            </a:r>
            <a:r>
              <a:rPr lang="ru-RU" sz="2400" dirty="0" smtClean="0"/>
              <a:t>».</a:t>
            </a:r>
            <a:endParaRPr lang="ru-RU" sz="2400" dirty="0"/>
          </a:p>
        </p:txBody>
      </p:sp>
      <p:sp>
        <p:nvSpPr>
          <p:cNvPr id="5" name="TextBox 4"/>
          <p:cNvSpPr txBox="1"/>
          <p:nvPr/>
        </p:nvSpPr>
        <p:spPr>
          <a:xfrm>
            <a:off x="179512" y="6165304"/>
            <a:ext cx="8712968" cy="646331"/>
          </a:xfrm>
          <a:prstGeom prst="rect">
            <a:avLst/>
          </a:prstGeom>
          <a:noFill/>
        </p:spPr>
        <p:txBody>
          <a:bodyPr wrap="square" rtlCol="0">
            <a:spAutoFit/>
          </a:bodyPr>
          <a:lstStyle/>
          <a:p>
            <a:pPr algn="ctr"/>
            <a:r>
              <a:rPr lang="ru-RU" b="1" dirty="0" smtClean="0">
                <a:solidFill>
                  <a:srgbClr val="FF0000"/>
                </a:solidFill>
              </a:rPr>
              <a:t>7. ПРОБЛЕМА ПРИВЛЕЧЕНИЯ ОБЩЕСТВЕННЫХ ОРГАНИЗАЦИЙ К </a:t>
            </a:r>
            <a:br>
              <a:rPr lang="ru-RU" b="1" dirty="0" smtClean="0">
                <a:solidFill>
                  <a:srgbClr val="FF0000"/>
                </a:solidFill>
              </a:rPr>
            </a:br>
            <a:r>
              <a:rPr lang="ru-RU" b="1" dirty="0" smtClean="0">
                <a:solidFill>
                  <a:srgbClr val="FF0000"/>
                </a:solidFill>
              </a:rPr>
              <a:t>УЛУЧШЕНИЮ ГОРОДСКИХ ПРОСТРАНСТВ!</a:t>
            </a:r>
            <a:endParaRPr lang="ru-RU" b="1" dirty="0">
              <a:solidFill>
                <a:srgbClr val="FF0000"/>
              </a:solidFill>
            </a:endParaRPr>
          </a:p>
        </p:txBody>
      </p:sp>
    </p:spTree>
    <p:extLst>
      <p:ext uri="{BB962C8B-B14F-4D97-AF65-F5344CB8AC3E}">
        <p14:creationId xmlns:p14="http://schemas.microsoft.com/office/powerpoint/2010/main" val="3545784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5940088"/>
          </a:xfrm>
          <a:prstGeom prst="rect">
            <a:avLst/>
          </a:prstGeom>
        </p:spPr>
        <p:txBody>
          <a:bodyPr wrap="square">
            <a:spAutoFit/>
          </a:bodyPr>
          <a:lstStyle/>
          <a:p>
            <a:r>
              <a:rPr lang="ru-RU" sz="2400" b="1" dirty="0" smtClean="0"/>
              <a:t>Смирнягин </a:t>
            </a:r>
            <a:r>
              <a:rPr lang="ru-RU" sz="2400" b="1" dirty="0" smtClean="0"/>
              <a:t>Леонид Викторович</a:t>
            </a:r>
            <a:r>
              <a:rPr lang="ru-RU" sz="2400" dirty="0" smtClean="0"/>
              <a:t>, профессор </a:t>
            </a:r>
            <a:r>
              <a:rPr lang="ru-RU" sz="2400" dirty="0"/>
              <a:t>Московского университета, географического </a:t>
            </a:r>
            <a:r>
              <a:rPr lang="ru-RU" sz="2400" dirty="0" smtClean="0"/>
              <a:t>факультета.</a:t>
            </a:r>
            <a:endParaRPr lang="ru-RU" sz="2400" b="1" dirty="0" smtClean="0"/>
          </a:p>
          <a:p>
            <a:endParaRPr lang="ru-RU" sz="2400" dirty="0" smtClean="0"/>
          </a:p>
          <a:p>
            <a:r>
              <a:rPr lang="ru-RU" sz="2200" dirty="0" smtClean="0"/>
              <a:t>«</a:t>
            </a:r>
            <a:r>
              <a:rPr lang="ru-RU" sz="2200" dirty="0"/>
              <a:t>Оказывается, есть такая организация </a:t>
            </a:r>
            <a:r>
              <a:rPr lang="ru-RU" sz="2200" dirty="0" err="1"/>
              <a:t>Socrata</a:t>
            </a:r>
            <a:r>
              <a:rPr lang="ru-RU" sz="2200" dirty="0"/>
              <a:t> </a:t>
            </a:r>
            <a:r>
              <a:rPr lang="ru-RU" sz="2200" dirty="0" smtClean="0"/>
              <a:t>городам </a:t>
            </a:r>
            <a:r>
              <a:rPr lang="ru-RU" sz="2200" dirty="0"/>
              <a:t>США делать весь документооборот открытым. Он весь до мельчайшей бумаги перемещается в интернет. </a:t>
            </a:r>
            <a:r>
              <a:rPr lang="ru-RU" sz="2200" dirty="0" smtClean="0"/>
              <a:t>Опираясь </a:t>
            </a:r>
            <a:r>
              <a:rPr lang="ru-RU" sz="2200" dirty="0"/>
              <a:t>на эти вещи, этот самый </a:t>
            </a:r>
            <a:r>
              <a:rPr lang="ru-RU" sz="2200" dirty="0" err="1"/>
              <a:t>board</a:t>
            </a:r>
            <a:r>
              <a:rPr lang="ru-RU" sz="2200" dirty="0"/>
              <a:t> публикует карты своего участка — от 14-й улицы до 59-й — где помечено, где именно сосредоточены жалобы на шум, на то, что плохо работают </a:t>
            </a:r>
            <a:r>
              <a:rPr lang="ru-RU" sz="2200" dirty="0" err="1"/>
              <a:t>паркоматы</a:t>
            </a:r>
            <a:r>
              <a:rPr lang="ru-RU" sz="2200" dirty="0"/>
              <a:t>, на плохое состояние дороги. Все это учитывается с такой невероятной силой, что в самом деле это является мощной отдушиной. Повторяю, эти организации работают не просто абы как, они достаточно влиятельны. Участвовать в подобных вещах могут не только жители данного района, но и те, кто там работает, и, как сказано в положении, «прочие». </a:t>
            </a:r>
            <a:r>
              <a:rPr lang="ru-RU" sz="2200" dirty="0" smtClean="0"/>
              <a:t>То </a:t>
            </a:r>
            <a:r>
              <a:rPr lang="ru-RU" sz="2200" dirty="0"/>
              <a:t>есть все, кто заинтересован в каком-то специальном процветании данного района. Это манера самих властей тщательнейшим образом собирать жалобы на самой ранней стадии, когда они еще не </a:t>
            </a:r>
            <a:r>
              <a:rPr lang="ru-RU" sz="2200" dirty="0" smtClean="0"/>
              <a:t>перезрели</a:t>
            </a:r>
            <a:r>
              <a:rPr lang="ru-RU" sz="2200" dirty="0" smtClean="0"/>
              <a:t>».</a:t>
            </a:r>
            <a:endParaRPr lang="ru-RU" sz="2200" dirty="0"/>
          </a:p>
        </p:txBody>
      </p:sp>
      <p:sp>
        <p:nvSpPr>
          <p:cNvPr id="4" name="TextBox 3"/>
          <p:cNvSpPr txBox="1"/>
          <p:nvPr/>
        </p:nvSpPr>
        <p:spPr>
          <a:xfrm>
            <a:off x="179512" y="6165304"/>
            <a:ext cx="8712968" cy="646331"/>
          </a:xfrm>
          <a:prstGeom prst="rect">
            <a:avLst/>
          </a:prstGeom>
          <a:noFill/>
        </p:spPr>
        <p:txBody>
          <a:bodyPr wrap="square" rtlCol="0">
            <a:spAutoFit/>
          </a:bodyPr>
          <a:lstStyle/>
          <a:p>
            <a:pPr algn="ctr"/>
            <a:r>
              <a:rPr lang="ru-RU" b="1" dirty="0" smtClean="0">
                <a:solidFill>
                  <a:srgbClr val="FF0000"/>
                </a:solidFill>
              </a:rPr>
              <a:t>7. ПРОБЛЕМА ПРИВЛЕЧЕНИЯ ОБЩЕСТВЕННЫХ ОРГАНИЗАЦИЙ К </a:t>
            </a:r>
            <a:br>
              <a:rPr lang="ru-RU" b="1" dirty="0" smtClean="0">
                <a:solidFill>
                  <a:srgbClr val="FF0000"/>
                </a:solidFill>
              </a:rPr>
            </a:br>
            <a:r>
              <a:rPr lang="ru-RU" b="1" dirty="0" smtClean="0">
                <a:solidFill>
                  <a:srgbClr val="FF0000"/>
                </a:solidFill>
              </a:rPr>
              <a:t>УЛУЧШЕНИЮ ГОРОДСКИХ ПРОСТРАНСТВ!</a:t>
            </a:r>
            <a:endParaRPr lang="ru-RU" b="1" dirty="0">
              <a:solidFill>
                <a:srgbClr val="FF0000"/>
              </a:solidFill>
            </a:endParaRPr>
          </a:p>
        </p:txBody>
      </p:sp>
    </p:spTree>
    <p:extLst>
      <p:ext uri="{BB962C8B-B14F-4D97-AF65-F5344CB8AC3E}">
        <p14:creationId xmlns:p14="http://schemas.microsoft.com/office/powerpoint/2010/main" val="3130943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6370975"/>
          </a:xfrm>
          <a:prstGeom prst="rect">
            <a:avLst/>
          </a:prstGeom>
        </p:spPr>
        <p:txBody>
          <a:bodyPr wrap="square">
            <a:spAutoFit/>
          </a:bodyPr>
          <a:lstStyle/>
          <a:p>
            <a:r>
              <a:rPr lang="ru-RU" sz="2400" b="1" dirty="0" smtClean="0"/>
              <a:t>Александр Антонов.</a:t>
            </a:r>
            <a:r>
              <a:rPr lang="ru-RU" sz="2400" dirty="0"/>
              <a:t> Я думаю, надо всё таки в какой-то степени заниматься образовательным процессом граждан. В различных формах. Надо сделать так, чтобы этот образовательный курс был поддержан властями. И важен информационный обмен, потому что позитивных примеров достижения какого-то согласия, решения каких-то вопросов и механизмов, которые были так или иначе использованы, пока недостаточно много</a:t>
            </a:r>
            <a:r>
              <a:rPr lang="ru-RU" sz="2400" dirty="0" smtClean="0"/>
              <a:t>.</a:t>
            </a:r>
          </a:p>
          <a:p>
            <a:r>
              <a:rPr lang="ru-RU" sz="2400" b="1" dirty="0"/>
              <a:t>Русакова:</a:t>
            </a:r>
            <a:r>
              <a:rPr lang="ru-RU" sz="2400" dirty="0"/>
              <a:t> Сейчас у нас жители идут впереди. Градостроительный кодекс, статья 70-я говорит о том, что могут создаваться рабочие группы с участием экспертов и представителей жителей. Сейчас у нас жители просят: давайте заблаговременно обсуждать проблемы развития района, проблемы градостроительства. Подаются такие письма регулярно. В ответ глухое сопротивление, иногда активное сопротивление. Потому что если пойти по этому пути, то выгодный бизнес на распределении московской земли уже будет невозможен, пойдут совсем другие процессы.</a:t>
            </a:r>
            <a:endParaRPr lang="ru-RU" sz="2200" dirty="0"/>
          </a:p>
        </p:txBody>
      </p:sp>
      <p:sp>
        <p:nvSpPr>
          <p:cNvPr id="4" name="TextBox 3"/>
          <p:cNvSpPr txBox="1"/>
          <p:nvPr/>
        </p:nvSpPr>
        <p:spPr>
          <a:xfrm>
            <a:off x="179512" y="6481772"/>
            <a:ext cx="8712968" cy="369332"/>
          </a:xfrm>
          <a:prstGeom prst="rect">
            <a:avLst/>
          </a:prstGeom>
          <a:noFill/>
        </p:spPr>
        <p:txBody>
          <a:bodyPr wrap="square" rtlCol="0">
            <a:spAutoFit/>
          </a:bodyPr>
          <a:lstStyle/>
          <a:p>
            <a:pPr algn="ctr"/>
            <a:r>
              <a:rPr lang="ru-RU" b="1" dirty="0" smtClean="0">
                <a:solidFill>
                  <a:srgbClr val="FF0000"/>
                </a:solidFill>
              </a:rPr>
              <a:t>8. ПРОБЛЕМА ОБРАЗОВАНИЯ ГРАЖДАН!</a:t>
            </a:r>
            <a:endParaRPr lang="ru-RU" b="1" dirty="0">
              <a:solidFill>
                <a:srgbClr val="FF0000"/>
              </a:solidFill>
            </a:endParaRPr>
          </a:p>
        </p:txBody>
      </p:sp>
    </p:spTree>
    <p:extLst>
      <p:ext uri="{BB962C8B-B14F-4D97-AF65-F5344CB8AC3E}">
        <p14:creationId xmlns:p14="http://schemas.microsoft.com/office/powerpoint/2010/main" val="87285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44042"/>
            <a:ext cx="8712968" cy="1569660"/>
          </a:xfrm>
          <a:prstGeom prst="rect">
            <a:avLst/>
          </a:prstGeom>
        </p:spPr>
        <p:txBody>
          <a:bodyPr wrap="square">
            <a:spAutoFit/>
          </a:bodyPr>
          <a:lstStyle/>
          <a:p>
            <a:r>
              <a:rPr lang="ru-RU" sz="2400" b="1" dirty="0" smtClean="0"/>
              <a:t>Таким образом, проведя анализ тенденций и конфликтов в процессе градостроительства нами были выделены несколько основных проблем при осуществлении градостроительной деятельности:</a:t>
            </a:r>
            <a:endParaRPr lang="ru-RU" sz="2200" dirty="0"/>
          </a:p>
        </p:txBody>
      </p:sp>
      <p:sp>
        <p:nvSpPr>
          <p:cNvPr id="4" name="TextBox 3"/>
          <p:cNvSpPr txBox="1"/>
          <p:nvPr/>
        </p:nvSpPr>
        <p:spPr>
          <a:xfrm>
            <a:off x="147573" y="1713702"/>
            <a:ext cx="8712968" cy="5047536"/>
          </a:xfrm>
          <a:prstGeom prst="rect">
            <a:avLst/>
          </a:prstGeom>
          <a:noFill/>
        </p:spPr>
        <p:txBody>
          <a:bodyPr wrap="square" rtlCol="0">
            <a:spAutoFit/>
          </a:bodyPr>
          <a:lstStyle/>
          <a:p>
            <a:r>
              <a:rPr lang="ru-RU" sz="2300" b="1" dirty="0" smtClean="0">
                <a:solidFill>
                  <a:srgbClr val="FF0000"/>
                </a:solidFill>
              </a:rPr>
              <a:t>1. ПРОБЛЕМА СОГЛАСОВАНИЯ ГРАДОСТРОИТЕЛЬНЫХ РЕШЕНИЙ!</a:t>
            </a:r>
          </a:p>
          <a:p>
            <a:r>
              <a:rPr lang="ru-RU" sz="2300" b="1" dirty="0" smtClean="0">
                <a:solidFill>
                  <a:srgbClr val="FF0000"/>
                </a:solidFill>
              </a:rPr>
              <a:t>2. ПРОБЛЕМА НАЛИЧИЯ АЛЬТЕРНАТИВНЫХ ИНСТИТУТОВ В СФЕРЕ ГРАДОСТРОИТЕЛЬСТВА!</a:t>
            </a:r>
          </a:p>
          <a:p>
            <a:r>
              <a:rPr lang="ru-RU" sz="2300" b="1" dirty="0" smtClean="0">
                <a:solidFill>
                  <a:srgbClr val="FF0000"/>
                </a:solidFill>
              </a:rPr>
              <a:t>3. ПРОБЛЕМА СВОЕВРЕМЕННОГО ОБСУЖДЕНИЯ ГЕНПЛАНОВ С НАСЕЛЕНИЕМ!</a:t>
            </a:r>
          </a:p>
          <a:p>
            <a:r>
              <a:rPr lang="ru-RU" sz="2300" b="1" dirty="0" smtClean="0">
                <a:solidFill>
                  <a:srgbClr val="FF0000"/>
                </a:solidFill>
              </a:rPr>
              <a:t>4. ПРОБЛЕМА НАЛИЧИЯ  ПРОФЕССИОНАЛОВ В СФЕРЕ ГРАДОСТРОИТЕЛЬСТВА!</a:t>
            </a:r>
          </a:p>
          <a:p>
            <a:r>
              <a:rPr lang="ru-RU" sz="2300" b="1" dirty="0" smtClean="0">
                <a:solidFill>
                  <a:srgbClr val="FF0000"/>
                </a:solidFill>
              </a:rPr>
              <a:t>5. ПРОБЛЕМА ОТСУТСТВИЯ РЕШЕНИЯ ГРАДОСТРОИТЕЛЬНЫХ КОНФЛИКТОВ В СУДАХ!</a:t>
            </a:r>
          </a:p>
          <a:p>
            <a:r>
              <a:rPr lang="ru-RU" sz="2300" b="1" dirty="0" smtClean="0">
                <a:solidFill>
                  <a:srgbClr val="FF0000"/>
                </a:solidFill>
              </a:rPr>
              <a:t>6. ПРОБЛЕМА НЕСОВЕРШЕНСТВА ПРАВИЛ ЗЕМЛЕПОЛЬЗОВАНИЯ И ЗАСТРОЙКИ!</a:t>
            </a:r>
          </a:p>
          <a:p>
            <a:r>
              <a:rPr lang="ru-RU" sz="2300" b="1" dirty="0" smtClean="0">
                <a:solidFill>
                  <a:srgbClr val="FF0000"/>
                </a:solidFill>
              </a:rPr>
              <a:t>7. ПРОБЛЕМА ПРИВЛЕЧЕНИЯ ОБЩЕСТВЕННЫХ ОРГАНИЗАЦИЙ К </a:t>
            </a:r>
            <a:br>
              <a:rPr lang="ru-RU" sz="2300" b="1" dirty="0" smtClean="0">
                <a:solidFill>
                  <a:srgbClr val="FF0000"/>
                </a:solidFill>
              </a:rPr>
            </a:br>
            <a:r>
              <a:rPr lang="ru-RU" sz="2300" b="1" dirty="0" smtClean="0">
                <a:solidFill>
                  <a:srgbClr val="FF0000"/>
                </a:solidFill>
              </a:rPr>
              <a:t>УЛУЧШЕНИЮ ГОРОДСКИХ ПРОСТРАНСТВ!</a:t>
            </a:r>
          </a:p>
          <a:p>
            <a:r>
              <a:rPr lang="ru-RU" sz="2300" b="1" dirty="0" smtClean="0">
                <a:solidFill>
                  <a:srgbClr val="FF0000"/>
                </a:solidFill>
              </a:rPr>
              <a:t>8. ПРОБЛЕМА ОБРАЗОВАНИЯ ГРАЖДАН!</a:t>
            </a:r>
            <a:endParaRPr lang="ru-RU" sz="2300" b="1" dirty="0">
              <a:solidFill>
                <a:srgbClr val="FF0000"/>
              </a:solidFill>
            </a:endParaRPr>
          </a:p>
        </p:txBody>
      </p:sp>
    </p:spTree>
    <p:extLst>
      <p:ext uri="{BB962C8B-B14F-4D97-AF65-F5344CB8AC3E}">
        <p14:creationId xmlns:p14="http://schemas.microsoft.com/office/powerpoint/2010/main" val="1926709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4239" y="1340768"/>
            <a:ext cx="8712968" cy="2492990"/>
          </a:xfrm>
          <a:prstGeom prst="rect">
            <a:avLst/>
          </a:prstGeom>
        </p:spPr>
        <p:txBody>
          <a:bodyPr wrap="square">
            <a:spAutoFit/>
          </a:bodyPr>
          <a:lstStyle/>
          <a:p>
            <a:r>
              <a:rPr lang="ru-RU" sz="2600" b="1" dirty="0" smtClean="0"/>
              <a:t>С целью решения указанных проблем, а также формирования </a:t>
            </a:r>
            <a:r>
              <a:rPr lang="ru-RU" sz="2600" b="1" dirty="0" smtClean="0"/>
              <a:t>грамотной </a:t>
            </a:r>
            <a:r>
              <a:rPr lang="ru-RU" sz="2600" b="1" dirty="0" smtClean="0"/>
              <a:t>стратегии развития рынка недвижимости и градостроительства в Байкальском государственном университете экономики и права в 2016 году открывается подготовка по трем новым образовательными программам: </a:t>
            </a:r>
            <a:endParaRPr lang="ru-RU" sz="2600" dirty="0"/>
          </a:p>
        </p:txBody>
      </p:sp>
    </p:spTree>
    <p:extLst>
      <p:ext uri="{BB962C8B-B14F-4D97-AF65-F5344CB8AC3E}">
        <p14:creationId xmlns:p14="http://schemas.microsoft.com/office/powerpoint/2010/main" val="1563604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БУКЛЕТЫ\Буклеты 2015\Магистратура Управление градостроительной деятельностью буклет в цвете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76"/>
            <a:ext cx="9209807" cy="651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30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БУКЛЕТЫ\Буклеты 2015\Магистратура Управление градостроительной деятельностью буклет в цвете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3999" cy="646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73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539552" y="1700808"/>
            <a:ext cx="8280920" cy="2160240"/>
          </a:xfrm>
        </p:spPr>
        <p:txBody>
          <a:bodyPr>
            <a:noAutofit/>
          </a:bodyPr>
          <a:lstStyle/>
          <a:p>
            <a:r>
              <a:rPr lang="ru-RU" sz="2800" b="1" dirty="0">
                <a:solidFill>
                  <a:schemeClr val="tx1"/>
                </a:solidFill>
              </a:rPr>
              <a:t>С 1 ноября 2015 года в системе высшего образования России впервые появится направление подготовки специалистов в жилищно-коммунальной сфере</a:t>
            </a:r>
          </a:p>
          <a:p>
            <a:r>
              <a:rPr lang="ru-RU" sz="2800" dirty="0" smtClean="0">
                <a:solidFill>
                  <a:schemeClr val="tx1"/>
                </a:solidFill>
              </a:rPr>
              <a:t>38.03.10 </a:t>
            </a:r>
            <a:r>
              <a:rPr lang="ru-RU" sz="2800" dirty="0">
                <a:solidFill>
                  <a:schemeClr val="tx1"/>
                </a:solidFill>
              </a:rPr>
              <a:t>Жилищное хозяйство и коммунальная инфраструктура (</a:t>
            </a:r>
            <a:r>
              <a:rPr lang="ru-RU" sz="2800" dirty="0" err="1">
                <a:solidFill>
                  <a:schemeClr val="tx1"/>
                </a:solidFill>
              </a:rPr>
              <a:t>бакалавриат</a:t>
            </a:r>
            <a:r>
              <a:rPr lang="ru-RU" sz="2800" dirty="0">
                <a:solidFill>
                  <a:schemeClr val="tx1"/>
                </a:solidFill>
              </a:rPr>
              <a:t>) и 38.03.10 Жилищное хозяйство и коммунальная инфраструктура (магистратура</a:t>
            </a:r>
            <a:r>
              <a:rPr lang="ru-RU" sz="2800" dirty="0" smtClean="0">
                <a:solidFill>
                  <a:schemeClr val="tx1"/>
                </a:solidFill>
              </a:rPr>
              <a:t>). </a:t>
            </a:r>
          </a:p>
          <a:p>
            <a:r>
              <a:rPr lang="en-US" sz="2800" dirty="0" smtClean="0">
                <a:solidFill>
                  <a:schemeClr val="tx1"/>
                </a:solidFill>
                <a:hlinkClick r:id="rId2"/>
              </a:rPr>
              <a:t>http://www.fondgkh.ru/news/191564.html</a:t>
            </a:r>
            <a:r>
              <a:rPr lang="ru-RU" sz="2800" dirty="0" smtClean="0">
                <a:solidFill>
                  <a:schemeClr val="tx1"/>
                </a:solidFill>
              </a:rPr>
              <a:t> </a:t>
            </a:r>
            <a:endParaRPr lang="ru-RU" sz="2800" dirty="0">
              <a:solidFill>
                <a:schemeClr val="tx1"/>
              </a:solidFill>
            </a:endParaRPr>
          </a:p>
        </p:txBody>
      </p:sp>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Tree>
    <p:extLst>
      <p:ext uri="{BB962C8B-B14F-4D97-AF65-F5344CB8AC3E}">
        <p14:creationId xmlns:p14="http://schemas.microsoft.com/office/powerpoint/2010/main" val="3831221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БУКЛЕТЫ\Буклеты 2015\Магистратура Управление городским хозяйством буклет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29341"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047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БУКЛЕТЫ\Буклеты 2015\Магистратура Управление городским хозяйством буклет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283"/>
            <a:ext cx="9111844" cy="643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314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БУКЛЕТЫ\Буклеты 2015\Судебная экспертиза буклет  в цвете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21489"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116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БУКЛЕТЫ\Буклеты 2015\Судебная экспертиза буклет  в цвете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6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76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700808"/>
            <a:ext cx="8371266" cy="2246769"/>
          </a:xfrm>
          <a:prstGeom prst="rect">
            <a:avLst/>
          </a:prstGeom>
          <a:noFill/>
        </p:spPr>
        <p:txBody>
          <a:bodyPr wrap="none" rtlCol="0">
            <a:spAutoFit/>
          </a:bodyPr>
          <a:lstStyle/>
          <a:p>
            <a:r>
              <a:rPr lang="ru-RU" sz="2800" dirty="0" smtClean="0"/>
              <a:t>Помимо новых направлений магистратуры в БГУЭП</a:t>
            </a:r>
          </a:p>
          <a:p>
            <a:r>
              <a:rPr lang="ru-RU" sz="2800" dirty="0" smtClean="0"/>
              <a:t>традиционно осуществляется подготовка с 1953 года </a:t>
            </a:r>
          </a:p>
          <a:p>
            <a:r>
              <a:rPr lang="ru-RU" sz="2800" dirty="0" smtClean="0"/>
              <a:t>специалистов для градостроительства.</a:t>
            </a:r>
          </a:p>
          <a:p>
            <a:r>
              <a:rPr lang="ru-RU" sz="2800" dirty="0" smtClean="0"/>
              <a:t>В настоящее время по следующим направлениям </a:t>
            </a:r>
          </a:p>
          <a:p>
            <a:r>
              <a:rPr lang="ru-RU" sz="2800" dirty="0" smtClean="0"/>
              <a:t>подготовки:</a:t>
            </a:r>
            <a:endParaRPr lang="ru-RU" sz="2800" dirty="0"/>
          </a:p>
        </p:txBody>
      </p:sp>
    </p:spTree>
    <p:extLst>
      <p:ext uri="{BB962C8B-B14F-4D97-AF65-F5344CB8AC3E}">
        <p14:creationId xmlns:p14="http://schemas.microsoft.com/office/powerpoint/2010/main" val="4246998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БУКЛЕТЫ\Буклеты 2015\Экономика строительства сторона буклет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79" y="0"/>
            <a:ext cx="9125548"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610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БУКЛЕТЫ\Буклеты 2015\Экономика строительства сторона буклет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3" y="0"/>
            <a:ext cx="9129604"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89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БУКЛЕТЫ\Буклеты 2015\Землеустройство и кадастры сторона буклет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2" y="0"/>
            <a:ext cx="9129337" cy="645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380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БУКЛЕТЫ\Буклеты 2015\Землеустройство и кадастры сторона буклет_P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2" y="0"/>
            <a:ext cx="9174161" cy="648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5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1" y="188640"/>
            <a:ext cx="8892480" cy="4832092"/>
          </a:xfrm>
          <a:prstGeom prst="rect">
            <a:avLst/>
          </a:prstGeom>
          <a:noFill/>
        </p:spPr>
        <p:txBody>
          <a:bodyPr wrap="square" rtlCol="0">
            <a:spAutoFit/>
          </a:bodyPr>
          <a:lstStyle/>
          <a:p>
            <a:r>
              <a:rPr lang="ru-RU" sz="2800" dirty="0" smtClean="0">
                <a:solidFill>
                  <a:srgbClr val="FF0000"/>
                </a:solidFill>
              </a:rPr>
              <a:t>Приглашаем представителей органов исполнительной </a:t>
            </a:r>
          </a:p>
          <a:p>
            <a:r>
              <a:rPr lang="ru-RU" sz="2800" dirty="0" smtClean="0">
                <a:solidFill>
                  <a:srgbClr val="FF0000"/>
                </a:solidFill>
              </a:rPr>
              <a:t>власти Иркутской области, г.Иркутска, </a:t>
            </a:r>
          </a:p>
          <a:p>
            <a:r>
              <a:rPr lang="ru-RU" sz="2800" dirty="0" smtClean="0">
                <a:solidFill>
                  <a:srgbClr val="FF0000"/>
                </a:solidFill>
              </a:rPr>
              <a:t>муниципальных образований ИО, </a:t>
            </a:r>
          </a:p>
          <a:p>
            <a:r>
              <a:rPr lang="ru-RU" sz="2800" dirty="0" smtClean="0">
                <a:solidFill>
                  <a:srgbClr val="FF0000"/>
                </a:solidFill>
              </a:rPr>
              <a:t>гильдии Управляющих и девелоперов, гильдии </a:t>
            </a:r>
          </a:p>
          <a:p>
            <a:r>
              <a:rPr lang="ru-RU" sz="2800" dirty="0" err="1" smtClean="0">
                <a:solidFill>
                  <a:srgbClr val="FF0000"/>
                </a:solidFill>
              </a:rPr>
              <a:t>риэлторов</a:t>
            </a:r>
            <a:r>
              <a:rPr lang="ru-RU" sz="2800" dirty="0" smtClean="0">
                <a:solidFill>
                  <a:srgbClr val="FF0000"/>
                </a:solidFill>
              </a:rPr>
              <a:t>, оценщиков и другие заинтересованные </a:t>
            </a:r>
          </a:p>
          <a:p>
            <a:r>
              <a:rPr lang="ru-RU" sz="2800" dirty="0" smtClean="0">
                <a:solidFill>
                  <a:srgbClr val="FF0000"/>
                </a:solidFill>
              </a:rPr>
              <a:t>стороны к участию в формировании учебных планов по</a:t>
            </a:r>
          </a:p>
          <a:p>
            <a:r>
              <a:rPr lang="ru-RU" sz="2800" dirty="0" smtClean="0">
                <a:solidFill>
                  <a:srgbClr val="FF0000"/>
                </a:solidFill>
              </a:rPr>
              <a:t>новым  направлениям магистратуры, участию в организации учебной и производственной практики магистрантов, заключению соглашений о совместной </a:t>
            </a:r>
          </a:p>
          <a:p>
            <a:r>
              <a:rPr lang="ru-RU" sz="2800" dirty="0" smtClean="0">
                <a:solidFill>
                  <a:srgbClr val="FF0000"/>
                </a:solidFill>
              </a:rPr>
              <a:t>научно-образовательной деятельности в сфере управления градостроительной деятельностью!</a:t>
            </a:r>
            <a:endParaRPr lang="ru-RU" sz="2800" dirty="0">
              <a:solidFill>
                <a:srgbClr val="FF0000"/>
              </a:solidFill>
            </a:endParaRPr>
          </a:p>
        </p:txBody>
      </p:sp>
      <p:sp>
        <p:nvSpPr>
          <p:cNvPr id="2" name="Прямоугольник 1"/>
          <p:cNvSpPr/>
          <p:nvPr/>
        </p:nvSpPr>
        <p:spPr>
          <a:xfrm>
            <a:off x="4193196" y="5048660"/>
            <a:ext cx="4356484" cy="1631216"/>
          </a:xfrm>
          <a:prstGeom prst="rect">
            <a:avLst/>
          </a:prstGeom>
        </p:spPr>
        <p:txBody>
          <a:bodyPr wrap="square">
            <a:spAutoFit/>
          </a:bodyPr>
          <a:lstStyle/>
          <a:p>
            <a:r>
              <a:rPr lang="ru-RU" sz="2000" dirty="0"/>
              <a:t>Контакты для связи:</a:t>
            </a:r>
          </a:p>
          <a:p>
            <a:r>
              <a:rPr lang="ru-RU" sz="2000" dirty="0"/>
              <a:t> </a:t>
            </a:r>
            <a:r>
              <a:rPr lang="en-US" sz="2000" dirty="0" smtClean="0"/>
              <a:t>E</a:t>
            </a:r>
            <a:r>
              <a:rPr lang="ru-RU" sz="2000" dirty="0"/>
              <a:t>-</a:t>
            </a:r>
            <a:r>
              <a:rPr lang="en-US" sz="2000" dirty="0"/>
              <a:t>mail</a:t>
            </a:r>
            <a:r>
              <a:rPr lang="ru-RU" sz="2000" dirty="0"/>
              <a:t>: </a:t>
            </a:r>
            <a:r>
              <a:rPr lang="en-US" sz="2000" u="sng" dirty="0" err="1">
                <a:hlinkClick r:id="rId2"/>
              </a:rPr>
              <a:t>astafievsa</a:t>
            </a:r>
            <a:r>
              <a:rPr lang="ru-RU" sz="2000" u="sng" dirty="0">
                <a:hlinkClick r:id="rId2"/>
              </a:rPr>
              <a:t>@</a:t>
            </a:r>
            <a:r>
              <a:rPr lang="en-US" sz="2000" u="sng" dirty="0">
                <a:hlinkClick r:id="rId2"/>
              </a:rPr>
              <a:t>mail</a:t>
            </a:r>
            <a:r>
              <a:rPr lang="ru-RU" sz="2000" u="sng" dirty="0">
                <a:hlinkClick r:id="rId2"/>
              </a:rPr>
              <a:t>.</a:t>
            </a:r>
            <a:r>
              <a:rPr lang="en-US" sz="2000" u="sng" dirty="0" err="1" smtClean="0">
                <a:hlinkClick r:id="rId2"/>
              </a:rPr>
              <a:t>ru</a:t>
            </a:r>
            <a:endParaRPr lang="ru-RU" sz="2000" u="sng" dirty="0" smtClean="0"/>
          </a:p>
          <a:p>
            <a:r>
              <a:rPr lang="ru-RU" sz="2000" u="sng" dirty="0" smtClean="0"/>
              <a:t>БГУЭП, </a:t>
            </a:r>
            <a:r>
              <a:rPr lang="ru-RU" sz="2000" u="sng" dirty="0" err="1" smtClean="0"/>
              <a:t>каб</a:t>
            </a:r>
            <a:r>
              <a:rPr lang="ru-RU" sz="2000" u="sng" dirty="0" smtClean="0"/>
              <a:t>. 3-805</a:t>
            </a:r>
            <a:endParaRPr lang="ru-RU" sz="2000" dirty="0"/>
          </a:p>
          <a:p>
            <a:r>
              <a:rPr lang="ru-RU" sz="2000" dirty="0"/>
              <a:t>Тел. 89140144936</a:t>
            </a:r>
          </a:p>
          <a:p>
            <a:r>
              <a:rPr lang="ru-RU" sz="2000" dirty="0"/>
              <a:t>Астафьев Сергей </a:t>
            </a:r>
            <a:r>
              <a:rPr lang="ru-RU" sz="2000" dirty="0" smtClean="0"/>
              <a:t>Александрович</a:t>
            </a:r>
            <a:r>
              <a:rPr lang="ru-RU" dirty="0"/>
              <a:t> </a:t>
            </a:r>
          </a:p>
        </p:txBody>
      </p:sp>
    </p:spTree>
    <p:extLst>
      <p:ext uri="{BB962C8B-B14F-4D97-AF65-F5344CB8AC3E}">
        <p14:creationId xmlns:p14="http://schemas.microsoft.com/office/powerpoint/2010/main" val="3398774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
        <p:nvSpPr>
          <p:cNvPr id="3" name="Подзаголовок 2"/>
          <p:cNvSpPr>
            <a:spLocks noGrp="1"/>
          </p:cNvSpPr>
          <p:nvPr>
            <p:ph type="subTitle"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8814947"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997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
        <p:nvSpPr>
          <p:cNvPr id="3" name="Подзаголовок 2"/>
          <p:cNvSpPr>
            <a:spLocks noGrp="1"/>
          </p:cNvSpPr>
          <p:nvPr>
            <p:ph type="subTitle"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217024"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463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sp>
        <p:nvSpPr>
          <p:cNvPr id="3" name="Подзаголовок 2"/>
          <p:cNvSpPr>
            <a:spLocks noGrp="1"/>
          </p:cNvSpPr>
          <p:nvPr>
            <p:ph type="subTitle" idx="1"/>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4" y="1268760"/>
            <a:ext cx="896099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769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21702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479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611560" y="116632"/>
            <a:ext cx="7772400" cy="936104"/>
          </a:xfrm>
          <a:solidFill>
            <a:schemeClr val="tx2">
              <a:lumMod val="40000"/>
              <a:lumOff val="60000"/>
            </a:schemeClr>
          </a:solidFill>
        </p:spPr>
        <p:txBody>
          <a:bodyPr/>
          <a:lstStyle/>
          <a:p>
            <a:r>
              <a:rPr lang="ru-RU" b="1" dirty="0" smtClean="0"/>
              <a:t>Из заголовков публикаций:</a:t>
            </a:r>
            <a:endParaRPr lang="ru-RU"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73" y="1124744"/>
            <a:ext cx="9172273"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636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2818</Words>
  <Application>Microsoft Office PowerPoint</Application>
  <PresentationFormat>Экран (4:3)</PresentationFormat>
  <Paragraphs>106</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СТРАТЕГИЯ РАЗВИТИЯ РЫНКА НЕДВИЖИМОСТИ: ОБРАЗОВАТЕЛЬНЫЙ АСПЕКТ</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Из заголовков публикаций:</vt:lpstr>
      <vt:lpstr>Анализ материалов круглого стола по градостроительным конфликтам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СТРАТЕГИЯ РАЗВИТИЯ РЫНКА НЕДВИЖИМОСТИ: ОБРАЗОВАТЕЛЬНЫЙ АСПЕКТ</dc:title>
  <dc:creator>Астафьев Сергей Александрович</dc:creator>
  <cp:lastModifiedBy>Астафьев Сергей Александрович</cp:lastModifiedBy>
  <cp:revision>19</cp:revision>
  <dcterms:created xsi:type="dcterms:W3CDTF">2015-11-04T05:35:41Z</dcterms:created>
  <dcterms:modified xsi:type="dcterms:W3CDTF">2015-11-04T08:21:42Z</dcterms:modified>
</cp:coreProperties>
</file>